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73" r:id="rId16"/>
    <p:sldMasterId id="2147484607" r:id="rId17"/>
  </p:sldMasterIdLst>
  <p:notesMasterIdLst>
    <p:notesMasterId r:id="rId94"/>
  </p:notesMasterIdLst>
  <p:handoutMasterIdLst>
    <p:handoutMasterId r:id="rId95"/>
  </p:handoutMasterIdLst>
  <p:sldIdLst>
    <p:sldId id="495" r:id="rId18"/>
    <p:sldId id="596" r:id="rId19"/>
    <p:sldId id="650" r:id="rId20"/>
    <p:sldId id="560" r:id="rId21"/>
    <p:sldId id="561" r:id="rId22"/>
    <p:sldId id="615" r:id="rId23"/>
    <p:sldId id="649" r:id="rId24"/>
    <p:sldId id="543" r:id="rId25"/>
    <p:sldId id="574" r:id="rId26"/>
    <p:sldId id="551" r:id="rId27"/>
    <p:sldId id="564" r:id="rId28"/>
    <p:sldId id="648" r:id="rId29"/>
    <p:sldId id="569" r:id="rId30"/>
    <p:sldId id="570" r:id="rId31"/>
    <p:sldId id="580" r:id="rId32"/>
    <p:sldId id="571" r:id="rId33"/>
    <p:sldId id="582" r:id="rId34"/>
    <p:sldId id="653" r:id="rId35"/>
    <p:sldId id="600" r:id="rId36"/>
    <p:sldId id="603" r:id="rId37"/>
    <p:sldId id="604" r:id="rId38"/>
    <p:sldId id="605" r:id="rId39"/>
    <p:sldId id="606" r:id="rId40"/>
    <p:sldId id="654" r:id="rId41"/>
    <p:sldId id="608" r:id="rId42"/>
    <p:sldId id="609" r:id="rId43"/>
    <p:sldId id="610" r:id="rId44"/>
    <p:sldId id="640" r:id="rId45"/>
    <p:sldId id="641" r:id="rId46"/>
    <p:sldId id="642" r:id="rId47"/>
    <p:sldId id="643" r:id="rId48"/>
    <p:sldId id="644" r:id="rId49"/>
    <p:sldId id="645" r:id="rId50"/>
    <p:sldId id="646" r:id="rId51"/>
    <p:sldId id="647" r:id="rId52"/>
    <p:sldId id="658" r:id="rId53"/>
    <p:sldId id="651" r:id="rId54"/>
    <p:sldId id="617" r:id="rId55"/>
    <p:sldId id="618" r:id="rId56"/>
    <p:sldId id="619" r:id="rId57"/>
    <p:sldId id="620" r:id="rId58"/>
    <p:sldId id="621" r:id="rId59"/>
    <p:sldId id="652" r:id="rId60"/>
    <p:sldId id="623" r:id="rId61"/>
    <p:sldId id="624" r:id="rId62"/>
    <p:sldId id="625" r:id="rId63"/>
    <p:sldId id="626" r:id="rId64"/>
    <p:sldId id="627" r:id="rId65"/>
    <p:sldId id="628" r:id="rId66"/>
    <p:sldId id="629" r:id="rId67"/>
    <p:sldId id="630" r:id="rId68"/>
    <p:sldId id="631" r:id="rId69"/>
    <p:sldId id="632" r:id="rId70"/>
    <p:sldId id="655" r:id="rId71"/>
    <p:sldId id="572" r:id="rId72"/>
    <p:sldId id="592" r:id="rId73"/>
    <p:sldId id="583" r:id="rId74"/>
    <p:sldId id="656" r:id="rId75"/>
    <p:sldId id="586" r:id="rId76"/>
    <p:sldId id="587" r:id="rId77"/>
    <p:sldId id="589" r:id="rId78"/>
    <p:sldId id="588" r:id="rId79"/>
    <p:sldId id="591" r:id="rId80"/>
    <p:sldId id="612" r:id="rId81"/>
    <p:sldId id="590" r:id="rId82"/>
    <p:sldId id="593" r:id="rId83"/>
    <p:sldId id="594" r:id="rId84"/>
    <p:sldId id="657" r:id="rId85"/>
    <p:sldId id="595" r:id="rId86"/>
    <p:sldId id="633" r:id="rId87"/>
    <p:sldId id="659" r:id="rId88"/>
    <p:sldId id="635" r:id="rId89"/>
    <p:sldId id="637" r:id="rId90"/>
    <p:sldId id="660" r:id="rId91"/>
    <p:sldId id="597" r:id="rId92"/>
    <p:sldId id="598" r:id="rId9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495"/>
          </p14:sldIdLst>
        </p14:section>
        <p14:section name="Agenda" id="{322DB896-D407-4FC0-A1FC-114D44EFAB82}">
          <p14:sldIdLst>
            <p14:sldId id="596"/>
          </p14:sldIdLst>
        </p14:section>
        <p14:section name="Considerations for Cloud gateway" id="{1F3DAFFB-767B-4CCB-AC9C-AF0F5BE4C8EA}">
          <p14:sldIdLst>
            <p14:sldId id="650"/>
            <p14:sldId id="560"/>
            <p14:sldId id="561"/>
            <p14:sldId id="615"/>
          </p14:sldIdLst>
        </p14:section>
        <p14:section name="Introduction to Azure IoT Hub" id="{A9216582-0242-4943-B27F-EE92C756AA63}">
          <p14:sldIdLst>
            <p14:sldId id="649"/>
            <p14:sldId id="543"/>
            <p14:sldId id="574"/>
            <p14:sldId id="551"/>
            <p14:sldId id="564"/>
          </p14:sldIdLst>
        </p14:section>
        <p14:section name="Connectivity" id="{1F427E43-5A4F-4C07-B345-9C5CC3B399E8}">
          <p14:sldIdLst>
            <p14:sldId id="648"/>
            <p14:sldId id="569"/>
            <p14:sldId id="570"/>
            <p14:sldId id="580"/>
            <p14:sldId id="571"/>
            <p14:sldId id="582"/>
            <p14:sldId id="653"/>
            <p14:sldId id="600"/>
            <p14:sldId id="603"/>
            <p14:sldId id="604"/>
            <p14:sldId id="605"/>
            <p14:sldId id="606"/>
            <p14:sldId id="654"/>
            <p14:sldId id="608"/>
            <p14:sldId id="609"/>
            <p14:sldId id="610"/>
          </p14:sldIdLst>
        </p14:section>
        <p14:section name="Stream Analytics" id="{3E6C4CCF-6E55-4706-A936-324A1F2445D1}">
          <p14:sldIdLst>
            <p14:sldId id="640"/>
            <p14:sldId id="641"/>
            <p14:sldId id="642"/>
            <p14:sldId id="643"/>
            <p14:sldId id="644"/>
            <p14:sldId id="645"/>
            <p14:sldId id="646"/>
            <p14:sldId id="647"/>
            <p14:sldId id="658"/>
          </p14:sldIdLst>
        </p14:section>
        <p14:section name="Event Processing" id="{A0E362E9-6141-4992-BD0D-6661F74D2619}">
          <p14:sldIdLst>
            <p14:sldId id="651"/>
            <p14:sldId id="617"/>
            <p14:sldId id="618"/>
            <p14:sldId id="619"/>
            <p14:sldId id="620"/>
            <p14:sldId id="621"/>
          </p14:sldIdLst>
        </p14:section>
        <p14:section name="Portal" id="{85832303-481E-415D-AEB5-467D03FAE222}">
          <p14:sldIdLst>
            <p14:sldId id="652"/>
            <p14:sldId id="623"/>
            <p14:sldId id="624"/>
            <p14:sldId id="625"/>
            <p14:sldId id="626"/>
            <p14:sldId id="627"/>
            <p14:sldId id="628"/>
            <p14:sldId id="629"/>
            <p14:sldId id="630"/>
            <p14:sldId id="631"/>
            <p14:sldId id="632"/>
          </p14:sldIdLst>
        </p14:section>
        <p14:section name="SDK" id="{16E69D48-5EF0-44E1-9186-4B31B18BAF8C}">
          <p14:sldIdLst>
            <p14:sldId id="655"/>
            <p14:sldId id="572"/>
            <p14:sldId id="592"/>
            <p14:sldId id="583"/>
          </p14:sldIdLst>
        </p14:section>
        <p14:section name="Management" id="{7202BBA2-DA05-42A7-87CF-9F35297D8DE0}">
          <p14:sldIdLst>
            <p14:sldId id="656"/>
            <p14:sldId id="586"/>
            <p14:sldId id="587"/>
            <p14:sldId id="589"/>
            <p14:sldId id="588"/>
            <p14:sldId id="591"/>
            <p14:sldId id="612"/>
            <p14:sldId id="590"/>
            <p14:sldId id="593"/>
            <p14:sldId id="594"/>
          </p14:sldIdLst>
        </p14:section>
        <p14:section name="Development" id="{3153E8F3-60AF-48D8-AD31-275739BB57C4}">
          <p14:sldIdLst>
            <p14:sldId id="657"/>
            <p14:sldId id="595"/>
            <p14:sldId id="633"/>
          </p14:sldIdLst>
        </p14:section>
        <p14:section name="Machina Learning" id="{5E359234-3D26-4A7E-A813-47016E0111C0}">
          <p14:sldIdLst>
            <p14:sldId id="659"/>
            <p14:sldId id="635"/>
            <p14:sldId id="637"/>
            <p14:sldId id="660"/>
            <p14:sldId id="597"/>
            <p14:sldId id="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A7A7A7"/>
    <a:srgbClr val="000000"/>
    <a:srgbClr val="008272"/>
    <a:srgbClr val="BA141A"/>
    <a:srgbClr val="68217A"/>
    <a:srgbClr val="90217A"/>
    <a:srgbClr val="442359"/>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5" autoAdjust="0"/>
    <p:restoredTop sz="59535" autoAdjust="0"/>
  </p:normalViewPr>
  <p:slideViewPr>
    <p:cSldViewPr snapToGrid="0">
      <p:cViewPr varScale="1">
        <p:scale>
          <a:sx n="50" d="100"/>
          <a:sy n="50" d="100"/>
        </p:scale>
        <p:origin x="1901" y="48"/>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slide" Target="slides/slide67.xml"/><Relationship Id="rId89"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slide" Target="slides/slide70.xml"/><Relationship Id="rId5" Type="http://schemas.openxmlformats.org/officeDocument/2006/relationships/slideMaster" Target="slideMasters/slideMaster2.xml"/><Relationship Id="rId61" Type="http://schemas.openxmlformats.org/officeDocument/2006/relationships/slide" Target="slides/slide44.xml"/><Relationship Id="rId82" Type="http://schemas.openxmlformats.org/officeDocument/2006/relationships/slide" Target="slides/slide65.xml"/><Relationship Id="rId90" Type="http://schemas.openxmlformats.org/officeDocument/2006/relationships/slide" Target="slides/slide73.xml"/><Relationship Id="rId95" Type="http://schemas.openxmlformats.org/officeDocument/2006/relationships/handoutMaster" Target="handoutMasters/handoutMaster1.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93" Type="http://schemas.openxmlformats.org/officeDocument/2006/relationships/slide" Target="slides/slide76.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12/12/2016 6:47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12/12/2016 6:47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9180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1463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1193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65578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71304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71850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074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955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83109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02752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6:47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62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7687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415771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70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856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720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86769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6:47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23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6:47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670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Light"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83347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214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9947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9130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9777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76690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5683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439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9417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83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86958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4001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4617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956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75200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74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7151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2755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45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188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4322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281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3771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2656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14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01732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5180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5382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1458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330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27822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780275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180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90199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15187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84284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15698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157988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049773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634715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888574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88179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441698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629670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92127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838615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01570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608608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57062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30898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668884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22043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3867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49625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8856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65822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1.emf"/><Relationship Id="rId5" Type="http://schemas.openxmlformats.org/officeDocument/2006/relationships/oleObject" Target="../embeddings/oleObject5.bin"/><Relationship Id="rId4" Type="http://schemas.openxmlformats.org/officeDocument/2006/relationships/image" Target="../media/image18.jpeg"/></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8.jpeg"/><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1"/>
            <a:ext cx="12436475" cy="6994526"/>
          </a:xfrm>
          <a:prstGeom prst="rect">
            <a:avLst/>
          </a:prstGeom>
        </p:spPr>
      </p:pic>
      <p:sp>
        <p:nvSpPr>
          <p:cNvPr id="18" name="Rectangle 17"/>
          <p:cNvSpPr/>
          <p:nvPr/>
        </p:nvSpPr>
        <p:spPr bwMode="gray">
          <a:xfrm>
            <a:off x="274638" y="3055303"/>
            <a:ext cx="6400800" cy="365760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3040063"/>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5143184"/>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72697" y="482454"/>
            <a:ext cx="1552931" cy="332660"/>
          </a:xfrm>
          <a:prstGeom prst="rect">
            <a:avLst/>
          </a:prstGeom>
        </p:spPr>
      </p:pic>
    </p:spTree>
    <p:extLst>
      <p:ext uri="{BB962C8B-B14F-4D97-AF65-F5344CB8AC3E}">
        <p14:creationId xmlns:p14="http://schemas.microsoft.com/office/powerpoint/2010/main" val="3245128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 y="-1245736"/>
            <a:ext cx="12420975" cy="8274280"/>
          </a:xfrm>
          <a:prstGeom prst="rect">
            <a:avLst/>
          </a:prstGeom>
        </p:spPr>
      </p:pic>
      <p:sp>
        <p:nvSpPr>
          <p:cNvPr id="6" name="Rectangle 5"/>
          <p:cNvSpPr/>
          <p:nvPr/>
        </p:nvSpPr>
        <p:spPr bwMode="auto">
          <a:xfrm>
            <a:off x="4846638" y="1209974"/>
            <a:ext cx="7315200" cy="4573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09973"/>
            <a:ext cx="73136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071" y="3954464"/>
            <a:ext cx="7314768"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43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436474" cy="6984797"/>
          </a:xfrm>
          <a:prstGeom prst="rect">
            <a:avLst/>
          </a:prstGeom>
        </p:spPr>
      </p:pic>
      <p:sp>
        <p:nvSpPr>
          <p:cNvPr id="6" name="Rectangle 5"/>
          <p:cNvSpPr/>
          <p:nvPr/>
        </p:nvSpPr>
        <p:spPr bwMode="auto">
          <a:xfrm>
            <a:off x="4866095" y="1482348"/>
            <a:ext cx="7315200" cy="457329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66094" y="1482348"/>
            <a:ext cx="7315199" cy="4573290"/>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12722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571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06162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87144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5239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solidFill>
                  <a:srgbClr val="0072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29026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49"/>
            <a:ext cx="5486399" cy="2579168"/>
          </a:xfrm>
        </p:spPr>
        <p:txBody>
          <a:bodyPr/>
          <a:lstStyle>
            <a:lvl1pPr marL="0" indent="0">
              <a:buNone/>
              <a:defRPr>
                <a:solidFill>
                  <a:srgbClr val="3999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784818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9130134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4715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880515"/>
          </a:xfrm>
        </p:spPr>
        <p:txBody>
          <a:bodyPr wrap="square">
            <a:spAutoFit/>
          </a:bodyPr>
          <a:lstStyle>
            <a:lvl1pPr marL="0" indent="0">
              <a:spcBef>
                <a:spcPts val="1224"/>
              </a:spcBef>
              <a:buClr>
                <a:schemeClr val="tx1"/>
              </a:buClr>
              <a:buFont typeface="Wingdings" pitchFamily="2" charset="2"/>
              <a:buNone/>
              <a:defRPr sz="3199">
                <a:solidFill>
                  <a:srgbClr val="0072C6"/>
                </a:solidFill>
              </a:defRPr>
            </a:lvl1pPr>
            <a:lvl2pPr marL="0" indent="0">
              <a:buNone/>
              <a:defRPr sz="1800"/>
            </a:lvl2pPr>
            <a:lvl3pPr marL="231730" indent="0">
              <a:buNone/>
              <a:tabLst/>
              <a:defRPr sz="1800"/>
            </a:lvl3pPr>
            <a:lvl4pPr marL="460287" indent="0">
              <a:buNone/>
              <a:defRPr sz="1800"/>
            </a:lvl4pPr>
            <a:lvl5pPr marL="685669"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880515"/>
          </a:xfrm>
        </p:spPr>
        <p:txBody>
          <a:bodyPr wrap="square">
            <a:spAutoFit/>
          </a:bodyPr>
          <a:lstStyle>
            <a:lvl1pPr marL="0" indent="0">
              <a:spcBef>
                <a:spcPts val="1224"/>
              </a:spcBef>
              <a:buClr>
                <a:schemeClr val="tx1"/>
              </a:buClr>
              <a:buFont typeface="Wingdings" pitchFamily="2" charset="2"/>
              <a:buNone/>
              <a:defRPr sz="3199">
                <a:solidFill>
                  <a:srgbClr val="0072C6"/>
                </a:solidFill>
              </a:defRPr>
            </a:lvl1pPr>
            <a:lvl2pPr marL="0" indent="0">
              <a:buNone/>
              <a:defRPr sz="1800"/>
            </a:lvl2pPr>
            <a:lvl3pPr marL="231730" indent="0">
              <a:buNone/>
              <a:tabLst/>
              <a:defRPr sz="1800"/>
            </a:lvl3pPr>
            <a:lvl4pPr marL="460287" indent="0">
              <a:buNone/>
              <a:defRPr sz="1800"/>
            </a:lvl4pPr>
            <a:lvl5pPr marL="685669"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406068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2741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9131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281855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22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74041869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49652563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99980665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89855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745490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62355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210857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3483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61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9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65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25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Rectangle 6"/>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787674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7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433366" cy="6994525"/>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2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p:nvSpPr>
        <p:spPr bwMode="auto">
          <a:xfrm>
            <a:off x="277814" y="296867"/>
            <a:ext cx="6397624" cy="640079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5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26012" y="1676644"/>
            <a:ext cx="5486399" cy="897427"/>
          </a:xfrm>
          <a:prstGeom prst="rect">
            <a:avLst/>
          </a:prstGeom>
        </p:spPr>
        <p:txBody>
          <a:bodyPr lIns="91440" rIns="91440"/>
          <a:lstStyle>
            <a:lvl1pPr>
              <a:defRPr sz="5096"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26072" y="4440120"/>
            <a:ext cx="5486336" cy="868466"/>
          </a:xfrm>
          <a:prstGeom prst="rect">
            <a:avLst/>
          </a:prstGeom>
        </p:spPr>
        <p:txBody>
          <a:bodyPr lIns="91440" rIns="91440"/>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5" indent="0" algn="ctr">
              <a:buNone/>
              <a:defRPr>
                <a:solidFill>
                  <a:schemeClr val="tx1">
                    <a:tint val="75000"/>
                  </a:schemeClr>
                </a:solidFill>
              </a:defRPr>
            </a:lvl5pPr>
            <a:lvl6pPr marL="2240104"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7"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73327" y="479775"/>
            <a:ext cx="1304123" cy="285764"/>
          </a:xfrm>
          <a:prstGeom prst="rect">
            <a:avLst/>
          </a:prstGeom>
        </p:spPr>
      </p:pic>
      <p:sp>
        <p:nvSpPr>
          <p:cNvPr id="14" name="Text Placeholder 7"/>
          <p:cNvSpPr>
            <a:spLocks noGrp="1"/>
          </p:cNvSpPr>
          <p:nvPr>
            <p:ph type="body" sz="quarter" idx="10" hasCustomPrompt="1"/>
          </p:nvPr>
        </p:nvSpPr>
        <p:spPr>
          <a:xfrm>
            <a:off x="329186" y="3276537"/>
            <a:ext cx="5500687" cy="568427"/>
          </a:xfrm>
          <a:prstGeom prst="rect">
            <a:avLst/>
          </a:prstGeom>
        </p:spPr>
        <p:txBody>
          <a:bodyPr lIns="91440" rIns="91440"/>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6" indent="0">
              <a:buNone/>
              <a:defRPr sz="1371">
                <a:solidFill>
                  <a:schemeClr val="bg1"/>
                </a:solidFill>
                <a:latin typeface="+mj-lt"/>
              </a:defRPr>
            </a:lvl3pPr>
            <a:lvl4pPr marL="784037" indent="0">
              <a:buNone/>
              <a:defRPr sz="1175">
                <a:solidFill>
                  <a:schemeClr val="bg1"/>
                </a:solidFill>
                <a:latin typeface="+mj-lt"/>
              </a:defRPr>
            </a:lvl4pPr>
            <a:lvl5pPr marL="1008048" indent="0">
              <a:buNone/>
              <a:defRPr sz="1175">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3811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3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433366" cy="6994525"/>
          </a:xfrm>
          <a:prstGeom prst="rect">
            <a:avLst/>
          </a:prstGeom>
          <a:noFill/>
          <a:ln>
            <a:noFill/>
          </a:ln>
        </p:spPr>
      </p:pic>
    </p:spTree>
    <p:extLst>
      <p:ext uri="{BB962C8B-B14F-4D97-AF65-F5344CB8AC3E}">
        <p14:creationId xmlns:p14="http://schemas.microsoft.com/office/powerpoint/2010/main" val="33730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214129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544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544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44455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6" name="Picture 5"/>
          <p:cNvPicPr>
            <a:picLocks noChangeAspect="1"/>
          </p:cNvPicPr>
          <p:nvPr userDrawn="1"/>
        </p:nvPicPr>
        <p:blipFill>
          <a:blip r:embed="rId2"/>
          <a:stretch>
            <a:fillRect/>
          </a:stretch>
        </p:blipFill>
        <p:spPr>
          <a:xfrm>
            <a:off x="459231" y="3145040"/>
            <a:ext cx="3291840" cy="705834"/>
          </a:xfrm>
          <a:prstGeom prst="rect">
            <a:avLst/>
          </a:prstGeom>
        </p:spPr>
      </p:pic>
      <p:sp>
        <p:nvSpPr>
          <p:cNvPr id="7"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7541547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421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8105733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28197832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15106921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4759393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8685107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38298309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3381799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31015795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71850555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90014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00710287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372810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49"/>
            <a:ext cx="5486399" cy="2579168"/>
          </a:xfrm>
        </p:spPr>
        <p:txBody>
          <a:bodyPr/>
          <a:lstStyle>
            <a:lvl1pPr marL="0" indent="0">
              <a:buNone/>
              <a:defRPr>
                <a:solidFill>
                  <a:srgbClr val="3999C6"/>
                </a:soli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808701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362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71022"/>
            <a:ext cx="11887200" cy="1091143"/>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84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10.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theme" Target="../theme/theme11.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image" Target="../media/image11.emf"/><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theme" Target="../theme/theme13.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oleObject" Target="../embeddings/oleObject1.bin"/><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image" Target="../media/image12.png"/><Relationship Id="rId40" Type="http://schemas.openxmlformats.org/officeDocument/2006/relationships/image" Target="../media/image13.pn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tags" Target="../tags/tag1.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vmlDrawing" Target="../drawings/vmlDrawing1.v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6" Type="http://schemas.openxmlformats.org/officeDocument/2006/relationships/theme" Target="../theme/theme14.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theme" Target="../theme/theme7.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theme" Target="../theme/theme8.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theme" Target="../theme/theme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623"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80"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88" y="1589"/>
                        <a:ext cx="1587" cy="1587"/>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23669348"/>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6" r:id="rId23"/>
    <p:sldLayoutId id="2147484597" r:id="rId24"/>
    <p:sldLayoutId id="2147484598" r:id="rId25"/>
    <p:sldLayoutId id="2147484599" r:id="rId26"/>
    <p:sldLayoutId id="2147484600" r:id="rId27"/>
    <p:sldLayoutId id="2147484601" r:id="rId28"/>
    <p:sldLayoutId id="2147484602" r:id="rId29"/>
    <p:sldLayoutId id="2147484603" r:id="rId30"/>
    <p:sldLayoutId id="2147484604" r:id="rId31"/>
    <p:sldLayoutId id="2147484605" r:id="rId32"/>
    <p:sldLayoutId id="2147484606"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Light" panose="020B05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fld id="{DB5DDF59-1FBF-4D51-B587-612E5F313970}" type="datetimeFigureOut">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12/12/2016</a:t>
            </a:fld>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Light"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Light" panose="020B0502040204020203" pitchFamily="34" charset="0"/>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8CD23C9A-75CC-4752-887B-C2FC1724D615}" type="slidenum">
              <a:rPr kumimoji="0" lang="en-US" sz="1224" b="0" i="0" u="none" strike="noStrike" kern="1200" cap="none" spc="0" normalizeH="0" baseline="0" noProof="0" smtClean="0">
                <a:ln>
                  <a:noFill/>
                </a:ln>
                <a:solidFill>
                  <a:prstClr val="black">
                    <a:tint val="75000"/>
                  </a:prstClr>
                </a:solidFill>
                <a:effectLst/>
                <a:uLnTx/>
                <a:uFillTx/>
                <a:latin typeface="Segoe UI Light" panose="020B0502040204020203" pitchFamily="34" charset="0"/>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solidFill>
                <a:prstClr val="black">
                  <a:tint val="75000"/>
                </a:prstClr>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6106866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Lst>
  <p:txStyles>
    <p:titleStyle>
      <a:lvl1pPr algn="l" defTabSz="932597" rtl="0" eaLnBrk="1" latinLnBrk="0" hangingPunct="1">
        <a:lnSpc>
          <a:spcPct val="90000"/>
        </a:lnSpc>
        <a:spcBef>
          <a:spcPct val="0"/>
        </a:spcBef>
        <a:buNone/>
        <a:defRPr sz="4488" kern="1200">
          <a:solidFill>
            <a:schemeClr val="tx1"/>
          </a:solidFill>
          <a:latin typeface="Segoe UI Light" panose="020B0502040204020203" pitchFamily="34" charset="0"/>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Light" panose="020B0502040204020203" pitchFamily="34" charset="0"/>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8.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azure-iot-protocol-gateway" TargetMode="External"/><Relationship Id="rId2" Type="http://schemas.openxmlformats.org/officeDocument/2006/relationships/notesSlide" Target="../notesSlides/notesSlide17.xml"/><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0.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0.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0.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0.xml"/><Relationship Id="rId7" Type="http://schemas.openxmlformats.org/officeDocument/2006/relationships/slideLayout" Target="../slideLayouts/slideLayout13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8.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0.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0.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30.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0.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30.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3.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0.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9.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29.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29.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29.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9.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8.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hyperlink" Target="https://msdn.microsoft.com/en-us/library/mt589014.aspx" TargetMode="External"/><Relationship Id="rId2" Type="http://schemas.openxmlformats.org/officeDocument/2006/relationships/notesSlide" Target="../notesSlides/notesSlide59.xml"/><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27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0.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30.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130.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8.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1.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129.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129.xml"/></Relationships>
</file>

<file path=ppt/slides/_rels/slide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4.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Azure/azure-iot-remote-monitoring" TargetMode="External"/><Relationship Id="rId2" Type="http://schemas.openxmlformats.org/officeDocument/2006/relationships/notesSlide" Target="../notesSlides/notesSlide75.xml"/><Relationship Id="rId1" Type="http://schemas.openxmlformats.org/officeDocument/2006/relationships/slideLayout" Target="../slideLayouts/slideLayout130.xml"/><Relationship Id="rId6" Type="http://schemas.openxmlformats.org/officeDocument/2006/relationships/hyperlink" Target="https://github.com/ms-iot/samples" TargetMode="External"/><Relationship Id="rId5" Type="http://schemas.openxmlformats.org/officeDocument/2006/relationships/hyperlink" Target="https://github.com/Azure/azure-iot-sdks" TargetMode="External"/><Relationship Id="rId4" Type="http://schemas.openxmlformats.org/officeDocument/2006/relationships/hyperlink" Target="https://github.com/Azure/azure-iot-predictive-maintenance"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8.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 r="12"/>
          <a:stretch>
            <a:fillRect/>
          </a:stretch>
        </p:blipFill>
        <p:spPr/>
      </p:pic>
      <p:sp>
        <p:nvSpPr>
          <p:cNvPr id="5" name="Text Placeholder 4"/>
          <p:cNvSpPr>
            <a:spLocks noGrp="1"/>
          </p:cNvSpPr>
          <p:nvPr>
            <p:ph type="body" sz="quarter" idx="12"/>
          </p:nvPr>
        </p:nvSpPr>
        <p:spPr>
          <a:xfrm>
            <a:off x="276540" y="3954457"/>
            <a:ext cx="8135940" cy="1018969"/>
          </a:xfrm>
        </p:spPr>
        <p:txBody>
          <a:bodyPr/>
          <a:lstStyle/>
          <a:p>
            <a:r>
              <a:rPr lang="en-US" dirty="0"/>
              <a:t>Guomin Huang | guhuang@microsoft.com</a:t>
            </a:r>
          </a:p>
        </p:txBody>
      </p:sp>
      <p:sp>
        <p:nvSpPr>
          <p:cNvPr id="4" name="Title 3"/>
          <p:cNvSpPr>
            <a:spLocks noGrp="1"/>
          </p:cNvSpPr>
          <p:nvPr>
            <p:ph type="title"/>
          </p:nvPr>
        </p:nvSpPr>
        <p:spPr>
          <a:xfrm>
            <a:off x="274702" y="2125677"/>
            <a:ext cx="7418869" cy="1828800"/>
          </a:xfrm>
        </p:spPr>
        <p:txBody>
          <a:bodyPr/>
          <a:lstStyle/>
          <a:p>
            <a:r>
              <a:rPr lang="en-US" dirty="0" err="1"/>
              <a:t>IoT</a:t>
            </a:r>
            <a:r>
              <a:rPr lang="en-US" dirty="0"/>
              <a:t> Tech Training – Module Two</a:t>
            </a:r>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13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err="1"/>
              <a:t>IoT</a:t>
            </a:r>
            <a:r>
              <a:rPr lang="en-NZ" dirty="0"/>
              <a:t> Hub at a glance</a:t>
            </a:r>
          </a:p>
        </p:txBody>
      </p:sp>
      <p:sp>
        <p:nvSpPr>
          <p:cNvPr id="8" name="Content Placeholder 7"/>
          <p:cNvSpPr>
            <a:spLocks noGrp="1"/>
          </p:cNvSpPr>
          <p:nvPr>
            <p:ph sz="quarter" idx="4294967295"/>
          </p:nvPr>
        </p:nvSpPr>
        <p:spPr>
          <a:xfrm>
            <a:off x="516759" y="2937218"/>
            <a:ext cx="7315200" cy="1748171"/>
          </a:xfrm>
        </p:spPr>
        <p:txBody>
          <a:bodyPr/>
          <a:lstStyle/>
          <a:p>
            <a:r>
              <a:rPr lang="en-US" sz="3200" dirty="0"/>
              <a:t>Work with platforms and protocols that you know</a:t>
            </a:r>
          </a:p>
          <a:p>
            <a:endParaRPr lang="en-NZ" dirty="0"/>
          </a:p>
        </p:txBody>
      </p:sp>
      <p:pic>
        <p:nvPicPr>
          <p:cNvPr id="13" name="Picture 12"/>
          <p:cNvPicPr>
            <a:picLocks noChangeAspect="1"/>
          </p:cNvPicPr>
          <p:nvPr/>
        </p:nvPicPr>
        <p:blipFill>
          <a:blip r:embed="rId3"/>
          <a:stretch>
            <a:fillRect/>
          </a:stretch>
        </p:blipFill>
        <p:spPr>
          <a:xfrm>
            <a:off x="8663232" y="1223022"/>
            <a:ext cx="2619375" cy="1990725"/>
          </a:xfrm>
          <a:prstGeom prst="rect">
            <a:avLst/>
          </a:prstGeom>
        </p:spPr>
      </p:pic>
      <p:pic>
        <p:nvPicPr>
          <p:cNvPr id="14" name="Picture 13"/>
          <p:cNvPicPr>
            <a:picLocks noChangeAspect="1"/>
          </p:cNvPicPr>
          <p:nvPr/>
        </p:nvPicPr>
        <p:blipFill>
          <a:blip r:embed="rId4"/>
          <a:stretch>
            <a:fillRect/>
          </a:stretch>
        </p:blipFill>
        <p:spPr>
          <a:xfrm>
            <a:off x="8929932" y="3291371"/>
            <a:ext cx="2352675" cy="1666875"/>
          </a:xfrm>
          <a:prstGeom prst="rect">
            <a:avLst/>
          </a:prstGeom>
        </p:spPr>
      </p:pic>
      <p:pic>
        <p:nvPicPr>
          <p:cNvPr id="16" name="Picture 15"/>
          <p:cNvPicPr>
            <a:picLocks noChangeAspect="1"/>
          </p:cNvPicPr>
          <p:nvPr/>
        </p:nvPicPr>
        <p:blipFill>
          <a:blip r:embed="rId5"/>
          <a:stretch>
            <a:fillRect/>
          </a:stretch>
        </p:blipFill>
        <p:spPr>
          <a:xfrm>
            <a:off x="8425107" y="4958246"/>
            <a:ext cx="2857500" cy="1619250"/>
          </a:xfrm>
          <a:prstGeom prst="rect">
            <a:avLst/>
          </a:prstGeom>
        </p:spPr>
      </p:pic>
      <p:sp>
        <p:nvSpPr>
          <p:cNvPr id="12" name="Content Placeholder 7"/>
          <p:cNvSpPr txBox="1">
            <a:spLocks/>
          </p:cNvSpPr>
          <p:nvPr/>
        </p:nvSpPr>
        <p:spPr>
          <a:xfrm>
            <a:off x="516759" y="1719658"/>
            <a:ext cx="7315200" cy="10710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Establish bi-directional communication with millions of </a:t>
            </a:r>
            <a:r>
              <a:rPr lang="en-US" sz="3200" dirty="0" err="1"/>
              <a:t>IoT</a:t>
            </a:r>
            <a:r>
              <a:rPr lang="en-US" sz="3200" dirty="0"/>
              <a:t> devices</a:t>
            </a:r>
          </a:p>
        </p:txBody>
      </p:sp>
      <p:sp>
        <p:nvSpPr>
          <p:cNvPr id="18" name="Content Placeholder 7"/>
          <p:cNvSpPr txBox="1">
            <a:spLocks/>
          </p:cNvSpPr>
          <p:nvPr/>
        </p:nvSpPr>
        <p:spPr>
          <a:xfrm>
            <a:off x="516759" y="4110375"/>
            <a:ext cx="7315200" cy="24991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Authenticate per device for security-enhanced </a:t>
            </a:r>
            <a:r>
              <a:rPr lang="en-US" sz="3200" dirty="0" err="1"/>
              <a:t>IoT</a:t>
            </a:r>
            <a:r>
              <a:rPr lang="en-US" sz="3200" dirty="0"/>
              <a:t> solutions</a:t>
            </a:r>
          </a:p>
          <a:p>
            <a:r>
              <a:rPr lang="en-US" sz="3200" dirty="0"/>
              <a:t>Based on Azure Event Hubs technology; delivering tens of billions of messages per day</a:t>
            </a:r>
            <a:endParaRPr lang="en-NZ" dirty="0"/>
          </a:p>
        </p:txBody>
      </p:sp>
    </p:spTree>
    <p:extLst>
      <p:ext uri="{BB962C8B-B14F-4D97-AF65-F5344CB8AC3E}">
        <p14:creationId xmlns:p14="http://schemas.microsoft.com/office/powerpoint/2010/main" val="29710155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61677" y="2637175"/>
            <a:ext cx="3082020" cy="2906584"/>
            <a:chOff x="3383628" y="3222945"/>
            <a:chExt cx="2240280" cy="2906584"/>
          </a:xfrm>
        </p:grpSpPr>
        <p:sp>
          <p:nvSpPr>
            <p:cNvPr id="5" name="Rectangle 4"/>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6" name="TextBox 5"/>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GB" dirty="0">
                  <a:solidFill>
                    <a:schemeClr val="bg1"/>
                  </a:solidFill>
                  <a:latin typeface="+mj-lt"/>
                </a:rPr>
                <a:t>Protocols</a:t>
              </a:r>
            </a:p>
          </p:txBody>
        </p:sp>
        <p:sp>
          <p:nvSpPr>
            <p:cNvPr id="7" name="Rectangle 6"/>
            <p:cNvSpPr/>
            <p:nvPr/>
          </p:nvSpPr>
          <p:spPr bwMode="auto">
            <a:xfrm>
              <a:off x="3604360" y="4048409"/>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HTTPS</a:t>
              </a:r>
            </a:p>
          </p:txBody>
        </p:sp>
        <p:sp>
          <p:nvSpPr>
            <p:cNvPr id="8" name="Rectangle 7"/>
            <p:cNvSpPr/>
            <p:nvPr/>
          </p:nvSpPr>
          <p:spPr bwMode="auto">
            <a:xfrm>
              <a:off x="3604360" y="4724454"/>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AMQP</a:t>
              </a:r>
            </a:p>
          </p:txBody>
        </p:sp>
        <p:sp>
          <p:nvSpPr>
            <p:cNvPr id="9" name="Rectangle 8"/>
            <p:cNvSpPr/>
            <p:nvPr/>
          </p:nvSpPr>
          <p:spPr bwMode="auto">
            <a:xfrm>
              <a:off x="3604360" y="5401446"/>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MQTT</a:t>
              </a:r>
            </a:p>
          </p:txBody>
        </p:sp>
      </p:grpSp>
      <p:grpSp>
        <p:nvGrpSpPr>
          <p:cNvPr id="10" name="Group 9"/>
          <p:cNvGrpSpPr/>
          <p:nvPr/>
        </p:nvGrpSpPr>
        <p:grpSpPr>
          <a:xfrm>
            <a:off x="851230" y="2637175"/>
            <a:ext cx="3082020" cy="2894972"/>
            <a:chOff x="3383628" y="3222945"/>
            <a:chExt cx="2240280" cy="2906584"/>
          </a:xfrm>
        </p:grpSpPr>
        <p:sp>
          <p:nvSpPr>
            <p:cNvPr id="11" name="Rectangle 10"/>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2" name="TextBox 11"/>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US" dirty="0">
                  <a:solidFill>
                    <a:srgbClr val="FFFFFF"/>
                  </a:solidFill>
                </a:rPr>
                <a:t>Platforms</a:t>
              </a:r>
              <a:endParaRPr lang="en-GB" dirty="0">
                <a:solidFill>
                  <a:srgbClr val="FFFFFF"/>
                </a:solidFill>
                <a:latin typeface="+mj-lt"/>
              </a:endParaRPr>
            </a:p>
          </p:txBody>
        </p:sp>
        <p:sp>
          <p:nvSpPr>
            <p:cNvPr id="13" name="Rectangle 12"/>
            <p:cNvSpPr/>
            <p:nvPr/>
          </p:nvSpPr>
          <p:spPr bwMode="auto">
            <a:xfrm>
              <a:off x="3604360" y="4048409"/>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ts val="24"/>
                </a:spcBef>
                <a:spcAft>
                  <a:spcPts val="24"/>
                </a:spcAft>
              </a:pPr>
              <a:r>
                <a:rPr lang="en-US" dirty="0">
                  <a:gradFill>
                    <a:gsLst>
                      <a:gs pos="76106">
                        <a:schemeClr val="accent4"/>
                      </a:gs>
                      <a:gs pos="51000">
                        <a:schemeClr val="accent4"/>
                      </a:gs>
                    </a:gsLst>
                    <a:lin ang="5400000" scaled="0"/>
                  </a:gradFill>
                  <a:ea typeface="Segoe UI" pitchFamily="34" charset="0"/>
                  <a:cs typeface="Segoe UI" pitchFamily="34" charset="0"/>
                </a:rPr>
                <a:t>Windows, iOS, Android</a:t>
              </a:r>
            </a:p>
          </p:txBody>
        </p:sp>
        <p:sp>
          <p:nvSpPr>
            <p:cNvPr id="14" name="Rectangle 13"/>
            <p:cNvSpPr/>
            <p:nvPr/>
          </p:nvSpPr>
          <p:spPr bwMode="auto">
            <a:xfrm>
              <a:off x="3604360" y="4724454"/>
              <a:ext cx="1798816" cy="548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Linux/Unix OS Platforms</a:t>
              </a:r>
            </a:p>
          </p:txBody>
        </p:sp>
        <p:sp>
          <p:nvSpPr>
            <p:cNvPr id="15" name="Rectangle 14"/>
            <p:cNvSpPr/>
            <p:nvPr/>
          </p:nvSpPr>
          <p:spPr bwMode="auto">
            <a:xfrm>
              <a:off x="3596469" y="5390781"/>
              <a:ext cx="1798816" cy="5476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ts val="24"/>
                </a:spcBef>
                <a:spcAft>
                  <a:spcPts val="24"/>
                </a:spcAft>
              </a:pPr>
              <a:r>
                <a:rPr lang="en-US" dirty="0" err="1">
                  <a:gradFill>
                    <a:gsLst>
                      <a:gs pos="76106">
                        <a:schemeClr val="accent4"/>
                      </a:gs>
                      <a:gs pos="51000">
                        <a:schemeClr val="accent4"/>
                      </a:gs>
                    </a:gsLst>
                    <a:lin ang="5400000" scaled="0"/>
                  </a:gradFill>
                  <a:ea typeface="Segoe UI" pitchFamily="34" charset="0"/>
                  <a:cs typeface="Segoe UI" pitchFamily="34" charset="0"/>
                </a:rPr>
                <a:t>Mbed</a:t>
              </a:r>
              <a:r>
                <a:rPr lang="en-US" dirty="0">
                  <a:gradFill>
                    <a:gsLst>
                      <a:gs pos="76106">
                        <a:schemeClr val="accent4"/>
                      </a:gs>
                      <a:gs pos="51000">
                        <a:schemeClr val="accent4"/>
                      </a:gs>
                    </a:gsLst>
                    <a:lin ang="5400000" scaled="0"/>
                  </a:gradFill>
                  <a:ea typeface="Segoe UI" pitchFamily="34" charset="0"/>
                  <a:cs typeface="Segoe UI" pitchFamily="34" charset="0"/>
                </a:rPr>
                <a:t> OS/TI-RTOS/Win Embedded</a:t>
              </a:r>
            </a:p>
          </p:txBody>
        </p:sp>
      </p:grpSp>
      <p:grpSp>
        <p:nvGrpSpPr>
          <p:cNvPr id="16" name="Group 15"/>
          <p:cNvGrpSpPr/>
          <p:nvPr/>
        </p:nvGrpSpPr>
        <p:grpSpPr>
          <a:xfrm>
            <a:off x="7872124" y="2637176"/>
            <a:ext cx="3082020" cy="2894972"/>
            <a:chOff x="3383628" y="3222945"/>
            <a:chExt cx="2240280" cy="2906584"/>
          </a:xfrm>
        </p:grpSpPr>
        <p:sp>
          <p:nvSpPr>
            <p:cNvPr id="17" name="Rectangle 16"/>
            <p:cNvSpPr>
              <a:spLocks/>
            </p:cNvSpPr>
            <p:nvPr/>
          </p:nvSpPr>
          <p:spPr bwMode="auto">
            <a:xfrm>
              <a:off x="3383628" y="3222945"/>
              <a:ext cx="2240280" cy="290658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8" name="TextBox 17"/>
            <p:cNvSpPr txBox="1"/>
            <p:nvPr/>
          </p:nvSpPr>
          <p:spPr>
            <a:xfrm>
              <a:off x="3596470" y="3375035"/>
              <a:ext cx="1798816" cy="256480"/>
            </a:xfrm>
            <a:prstGeom prst="rect">
              <a:avLst/>
            </a:prstGeom>
            <a:noFill/>
          </p:spPr>
          <p:txBody>
            <a:bodyPr wrap="square" lIns="0" tIns="0" rIns="0" bIns="0" rtlCol="0">
              <a:spAutoFit/>
            </a:bodyPr>
            <a:lstStyle/>
            <a:p>
              <a:pPr>
                <a:lnSpc>
                  <a:spcPts val="2000"/>
                </a:lnSpc>
                <a:spcBef>
                  <a:spcPts val="300"/>
                </a:spcBef>
                <a:spcAft>
                  <a:spcPts val="600"/>
                </a:spcAft>
              </a:pPr>
              <a:r>
                <a:rPr lang="en-GB" dirty="0">
                  <a:solidFill>
                    <a:schemeClr val="bg1"/>
                  </a:solidFill>
                  <a:latin typeface="+mj-lt"/>
                </a:rPr>
                <a:t>L</a:t>
              </a:r>
              <a:r>
                <a:rPr lang="en-GB">
                  <a:solidFill>
                    <a:schemeClr val="bg1"/>
                  </a:solidFill>
                  <a:latin typeface="+mj-lt"/>
                </a:rPr>
                <a:t>anguages</a:t>
              </a:r>
              <a:endParaRPr lang="en-GB" dirty="0">
                <a:solidFill>
                  <a:schemeClr val="bg1"/>
                </a:solidFill>
                <a:latin typeface="+mj-lt"/>
              </a:endParaRPr>
            </a:p>
          </p:txBody>
        </p:sp>
        <p:sp>
          <p:nvSpPr>
            <p:cNvPr id="19" name="Rectangle 18"/>
            <p:cNvSpPr/>
            <p:nvPr/>
          </p:nvSpPr>
          <p:spPr bwMode="auto">
            <a:xfrm>
              <a:off x="3604360" y="4048409"/>
              <a:ext cx="1798816" cy="5476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.NET</a:t>
              </a:r>
            </a:p>
          </p:txBody>
        </p:sp>
        <p:sp>
          <p:nvSpPr>
            <p:cNvPr id="20" name="Rectangle 19"/>
            <p:cNvSpPr/>
            <p:nvPr/>
          </p:nvSpPr>
          <p:spPr bwMode="auto">
            <a:xfrm>
              <a:off x="3604360" y="4724453"/>
              <a:ext cx="1798816" cy="5568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Java</a:t>
              </a:r>
            </a:p>
          </p:txBody>
        </p:sp>
        <p:sp>
          <p:nvSpPr>
            <p:cNvPr id="21" name="Rectangle 20"/>
            <p:cNvSpPr/>
            <p:nvPr/>
          </p:nvSpPr>
          <p:spPr bwMode="auto">
            <a:xfrm>
              <a:off x="3596469" y="5409668"/>
              <a:ext cx="1798816" cy="5288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76106">
                        <a:schemeClr val="accent4"/>
                      </a:gs>
                      <a:gs pos="51000">
                        <a:schemeClr val="accent4"/>
                      </a:gs>
                    </a:gsLst>
                    <a:lin ang="5400000" scaled="0"/>
                  </a:gradFill>
                  <a:ea typeface="Segoe UI" pitchFamily="34" charset="0"/>
                  <a:cs typeface="Segoe UI" pitchFamily="34" charset="0"/>
                </a:rPr>
                <a:t>Node.js</a:t>
              </a:r>
            </a:p>
          </p:txBody>
        </p:sp>
      </p:grpSp>
      <p:sp>
        <p:nvSpPr>
          <p:cNvPr id="22" name="Title 9"/>
          <p:cNvSpPr>
            <a:spLocks noGrp="1"/>
          </p:cNvSpPr>
          <p:nvPr>
            <p:ph type="title"/>
          </p:nvPr>
        </p:nvSpPr>
        <p:spPr>
          <a:xfrm>
            <a:off x="274320" y="296898"/>
            <a:ext cx="11887518" cy="914365"/>
          </a:xfrm>
        </p:spPr>
        <p:txBody>
          <a:bodyPr/>
          <a:lstStyle/>
          <a:p>
            <a:r>
              <a:rPr lang="en-NZ" dirty="0"/>
              <a:t>What’s supported?</a:t>
            </a:r>
          </a:p>
        </p:txBody>
      </p:sp>
    </p:spTree>
    <p:extLst>
      <p:ext uri="{BB962C8B-B14F-4D97-AF65-F5344CB8AC3E}">
        <p14:creationId xmlns:p14="http://schemas.microsoft.com/office/powerpoint/2010/main" val="308973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Connectivity</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4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Connectivity - Endpoints</a:t>
            </a:r>
          </a:p>
        </p:txBody>
      </p:sp>
      <p:sp>
        <p:nvSpPr>
          <p:cNvPr id="7" name="Content Placeholder 6"/>
          <p:cNvSpPr>
            <a:spLocks noGrp="1"/>
          </p:cNvSpPr>
          <p:nvPr>
            <p:ph sz="quarter" idx="10"/>
          </p:nvPr>
        </p:nvSpPr>
        <p:spPr>
          <a:xfrm>
            <a:off x="274638" y="1697062"/>
            <a:ext cx="10972800" cy="4453527"/>
          </a:xfrm>
        </p:spPr>
        <p:txBody>
          <a:bodyPr/>
          <a:lstStyle/>
          <a:p>
            <a:r>
              <a:rPr lang="en-NZ" b="1" dirty="0"/>
              <a:t>Device Endpoints</a:t>
            </a:r>
          </a:p>
          <a:p>
            <a:pPr lvl="1"/>
            <a:r>
              <a:rPr lang="en-US" i="1" dirty="0"/>
              <a:t>D2C (device to cloud): </a:t>
            </a:r>
            <a:r>
              <a:rPr lang="en-US" dirty="0"/>
              <a:t>send messages to the cloud both as telemetry data, outcome for a received command or request for execution.</a:t>
            </a:r>
          </a:p>
          <a:p>
            <a:pPr lvl="1"/>
            <a:r>
              <a:rPr lang="en-US" i="1" dirty="0"/>
              <a:t>C2D (cloud to device): </a:t>
            </a:r>
            <a:r>
              <a:rPr lang="en-US" dirty="0"/>
              <a:t>the device receives commands on this endpoint for executing the requested action..</a:t>
            </a:r>
          </a:p>
          <a:p>
            <a:r>
              <a:rPr lang="en-NZ" b="1" dirty="0"/>
              <a:t>Service Endpoint</a:t>
            </a:r>
          </a:p>
          <a:p>
            <a:pPr lvl="1"/>
            <a:r>
              <a:rPr lang="en-US" dirty="0"/>
              <a:t>Each </a:t>
            </a:r>
            <a:r>
              <a:rPr lang="en-US" dirty="0" err="1"/>
              <a:t>IoT</a:t>
            </a:r>
            <a:r>
              <a:rPr lang="en-US" dirty="0"/>
              <a:t> hub exposes a set of endpoints your application backend can use to communicate with your devices to perform administrative operations. </a:t>
            </a:r>
          </a:p>
          <a:p>
            <a:pPr lvl="1"/>
            <a:r>
              <a:rPr lang="en-US" dirty="0"/>
              <a:t>Only exposed using the AMQP protocol</a:t>
            </a:r>
          </a:p>
          <a:p>
            <a:r>
              <a:rPr lang="en-US" b="1" dirty="0"/>
              <a:t>Device Identity Management Endpoint</a:t>
            </a:r>
          </a:p>
          <a:p>
            <a:pPr lvl="1"/>
            <a:r>
              <a:rPr lang="en-US" dirty="0"/>
              <a:t>Manage device identities (create, retrieve, update, and delete)</a:t>
            </a:r>
          </a:p>
        </p:txBody>
      </p:sp>
    </p:spTree>
    <p:extLst>
      <p:ext uri="{BB962C8B-B14F-4D97-AF65-F5344CB8AC3E}">
        <p14:creationId xmlns:p14="http://schemas.microsoft.com/office/powerpoint/2010/main" val="8919209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Messages</a:t>
            </a:r>
          </a:p>
        </p:txBody>
      </p:sp>
      <p:sp>
        <p:nvSpPr>
          <p:cNvPr id="3" name="Content Placeholder 2"/>
          <p:cNvSpPr>
            <a:spLocks noGrp="1"/>
          </p:cNvSpPr>
          <p:nvPr>
            <p:ph sz="quarter" idx="10"/>
          </p:nvPr>
        </p:nvSpPr>
        <p:spPr>
          <a:xfrm>
            <a:off x="274638" y="1697062"/>
            <a:ext cx="10972800" cy="5469190"/>
          </a:xfrm>
        </p:spPr>
        <p:txBody>
          <a:bodyPr/>
          <a:lstStyle/>
          <a:p>
            <a:r>
              <a:rPr lang="en-NZ" b="1" dirty="0"/>
              <a:t>Format</a:t>
            </a:r>
          </a:p>
          <a:p>
            <a:pPr lvl="1"/>
            <a:r>
              <a:rPr lang="en-NZ" i="1" dirty="0"/>
              <a:t>System properties: </a:t>
            </a:r>
            <a:r>
              <a:rPr lang="en-NZ" dirty="0"/>
              <a:t>contains information required by the Hub such as message ID</a:t>
            </a:r>
          </a:p>
          <a:p>
            <a:pPr lvl="1"/>
            <a:r>
              <a:rPr lang="en-NZ" i="1" dirty="0"/>
              <a:t>Application properties: </a:t>
            </a:r>
            <a:r>
              <a:rPr lang="en-NZ" dirty="0"/>
              <a:t>properties the application can access without having to </a:t>
            </a:r>
            <a:r>
              <a:rPr lang="en-NZ" dirty="0" err="1"/>
              <a:t>deserialize</a:t>
            </a:r>
            <a:r>
              <a:rPr lang="en-NZ" dirty="0"/>
              <a:t> the body</a:t>
            </a:r>
          </a:p>
          <a:p>
            <a:pPr lvl="1"/>
            <a:r>
              <a:rPr lang="en-NZ" dirty="0"/>
              <a:t>An opaque binary body (binary, XML, JSON, </a:t>
            </a:r>
            <a:r>
              <a:rPr lang="en-NZ" dirty="0" err="1"/>
              <a:t>etc</a:t>
            </a:r>
            <a:r>
              <a:rPr lang="en-NZ" dirty="0"/>
              <a:t>)</a:t>
            </a:r>
          </a:p>
          <a:p>
            <a:r>
              <a:rPr lang="en-NZ" b="1" dirty="0"/>
              <a:t>Anti-spoofing Properties</a:t>
            </a:r>
          </a:p>
          <a:p>
            <a:pPr lvl="1"/>
            <a:r>
              <a:rPr lang="en-US" dirty="0"/>
              <a:t>To avoid device spoofing in device-to-cloud messages, </a:t>
            </a:r>
            <a:r>
              <a:rPr lang="en-US" dirty="0" err="1"/>
              <a:t>IoT</a:t>
            </a:r>
            <a:r>
              <a:rPr lang="en-US" dirty="0"/>
              <a:t> Hub stamps all messages with the following properties:</a:t>
            </a:r>
          </a:p>
          <a:p>
            <a:pPr lvl="2"/>
            <a:r>
              <a:rPr lang="en-US" i="1" dirty="0" err="1"/>
              <a:t>ConnectionDeviceId</a:t>
            </a:r>
            <a:endParaRPr lang="en-US" i="1" dirty="0"/>
          </a:p>
          <a:p>
            <a:pPr lvl="2"/>
            <a:r>
              <a:rPr lang="en-US" i="1" dirty="0" err="1"/>
              <a:t>ConnectionDeviceGenerationId</a:t>
            </a:r>
            <a:endParaRPr lang="en-US" i="1" dirty="0"/>
          </a:p>
          <a:p>
            <a:pPr lvl="2"/>
            <a:r>
              <a:rPr lang="en-US" i="1" dirty="0" err="1"/>
              <a:t>ConnectionAuthMethod</a:t>
            </a:r>
            <a:endParaRPr lang="en-US" i="1" dirty="0"/>
          </a:p>
          <a:p>
            <a:pPr lvl="1"/>
            <a:endParaRPr lang="en-NZ" b="1" dirty="0"/>
          </a:p>
          <a:p>
            <a:endParaRPr lang="en-NZ" b="1" dirty="0"/>
          </a:p>
        </p:txBody>
      </p:sp>
    </p:spTree>
    <p:extLst>
      <p:ext uri="{BB962C8B-B14F-4D97-AF65-F5344CB8AC3E}">
        <p14:creationId xmlns:p14="http://schemas.microsoft.com/office/powerpoint/2010/main" val="34237123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Messages</a:t>
            </a:r>
          </a:p>
        </p:txBody>
      </p:sp>
      <p:sp>
        <p:nvSpPr>
          <p:cNvPr id="3" name="Content Placeholder 2"/>
          <p:cNvSpPr>
            <a:spLocks noGrp="1"/>
          </p:cNvSpPr>
          <p:nvPr>
            <p:ph sz="quarter" idx="10"/>
          </p:nvPr>
        </p:nvSpPr>
        <p:spPr>
          <a:xfrm>
            <a:off x="274320" y="1756387"/>
            <a:ext cx="6451795" cy="5022914"/>
          </a:xfrm>
        </p:spPr>
        <p:txBody>
          <a:bodyPr/>
          <a:lstStyle/>
          <a:p>
            <a:pPr marL="342900" indent="-342900">
              <a:buFont typeface="Arial" panose="020B0604020202020204" pitchFamily="34" charset="0"/>
              <a:buChar char="•"/>
            </a:pPr>
            <a:r>
              <a:rPr lang="en-NZ" b="1" dirty="0"/>
              <a:t>Lifecycle</a:t>
            </a:r>
          </a:p>
          <a:p>
            <a:pPr lvl="1"/>
            <a:r>
              <a:rPr lang="en-US" dirty="0"/>
              <a:t>At least once delivery guarantee, </a:t>
            </a:r>
          </a:p>
          <a:p>
            <a:pPr lvl="1"/>
            <a:r>
              <a:rPr lang="en-US" dirty="0"/>
              <a:t>Messages are persisted in per-device queues</a:t>
            </a:r>
          </a:p>
          <a:p>
            <a:pPr lvl="1"/>
            <a:r>
              <a:rPr lang="en-US" dirty="0"/>
              <a:t>Devices must explicitly acknowledge completion for message to be removed</a:t>
            </a:r>
          </a:p>
          <a:p>
            <a:pPr lvl="1"/>
            <a:r>
              <a:rPr lang="en-US" dirty="0"/>
              <a:t>This guarantees resiliency against connectivity and device failures.</a:t>
            </a:r>
          </a:p>
          <a:p>
            <a:pPr marL="342900" indent="-342900">
              <a:buFont typeface="Arial" panose="020B0604020202020204" pitchFamily="34" charset="0"/>
              <a:buChar char="•"/>
            </a:pPr>
            <a:r>
              <a:rPr lang="en-NZ" b="1" dirty="0"/>
              <a:t>Feedback</a:t>
            </a:r>
          </a:p>
          <a:p>
            <a:pPr lvl="1"/>
            <a:r>
              <a:rPr lang="en-US" dirty="0"/>
              <a:t>The service can request the delivery of per-message feedback regarding the final state of that message.</a:t>
            </a:r>
          </a:p>
          <a:p>
            <a:pPr lvl="1"/>
            <a:endParaRPr lang="en-NZ" b="1" dirty="0"/>
          </a:p>
        </p:txBody>
      </p:sp>
      <p:pic>
        <p:nvPicPr>
          <p:cNvPr id="4" name="Picture 3"/>
          <p:cNvPicPr>
            <a:picLocks noChangeAspect="1"/>
          </p:cNvPicPr>
          <p:nvPr/>
        </p:nvPicPr>
        <p:blipFill>
          <a:blip r:embed="rId3"/>
          <a:stretch>
            <a:fillRect/>
          </a:stretch>
        </p:blipFill>
        <p:spPr>
          <a:xfrm>
            <a:off x="6726115" y="2125664"/>
            <a:ext cx="5379517" cy="2531132"/>
          </a:xfrm>
          <a:prstGeom prst="rect">
            <a:avLst/>
          </a:prstGeom>
        </p:spPr>
      </p:pic>
    </p:spTree>
    <p:extLst>
      <p:ext uri="{BB962C8B-B14F-4D97-AF65-F5344CB8AC3E}">
        <p14:creationId xmlns:p14="http://schemas.microsoft.com/office/powerpoint/2010/main" val="19279316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Protocols</a:t>
            </a:r>
          </a:p>
        </p:txBody>
      </p:sp>
      <p:sp>
        <p:nvSpPr>
          <p:cNvPr id="3" name="Content Placeholder 2"/>
          <p:cNvSpPr>
            <a:spLocks noGrp="1"/>
          </p:cNvSpPr>
          <p:nvPr>
            <p:ph sz="quarter" idx="10"/>
          </p:nvPr>
        </p:nvSpPr>
        <p:spPr>
          <a:xfrm>
            <a:off x="274638" y="1697062"/>
            <a:ext cx="10972800" cy="5970865"/>
          </a:xfrm>
        </p:spPr>
        <p:txBody>
          <a:bodyPr/>
          <a:lstStyle/>
          <a:p>
            <a:r>
              <a:rPr lang="en-NZ" b="1" dirty="0"/>
              <a:t>AMQP </a:t>
            </a:r>
          </a:p>
          <a:p>
            <a:pPr lvl="1"/>
            <a:r>
              <a:rPr lang="en-NZ" dirty="0"/>
              <a:t>Uses binary protocol which is significantly more compact than HTTP</a:t>
            </a:r>
          </a:p>
          <a:p>
            <a:pPr lvl="1"/>
            <a:r>
              <a:rPr lang="en-NZ" dirty="0"/>
              <a:t>Supports server push which enables immediate push of messages. This is important if delivery latency is a concern.</a:t>
            </a:r>
          </a:p>
          <a:p>
            <a:pPr lvl="1"/>
            <a:r>
              <a:rPr lang="en-NZ" dirty="0"/>
              <a:t>AMQP could have problems with traversal if the network does not support non-HTTP protocols</a:t>
            </a:r>
          </a:p>
          <a:p>
            <a:pPr lvl="1"/>
            <a:r>
              <a:rPr lang="en-NZ" dirty="0"/>
              <a:t>Should be using AMQP wherever possible</a:t>
            </a:r>
          </a:p>
          <a:p>
            <a:r>
              <a:rPr lang="en-NZ" b="1" dirty="0"/>
              <a:t>HTTP/1</a:t>
            </a:r>
          </a:p>
          <a:p>
            <a:pPr lvl="1"/>
            <a:r>
              <a:rPr lang="en-US" dirty="0"/>
              <a:t>Does not have an efficient way to implement server push</a:t>
            </a:r>
            <a:r>
              <a:rPr lang="en-NZ" dirty="0"/>
              <a:t>, therefore, it is less suitable for field gateway scenarios</a:t>
            </a:r>
          </a:p>
          <a:p>
            <a:pPr lvl="1"/>
            <a:r>
              <a:rPr lang="en-NZ" dirty="0"/>
              <a:t>Polls the </a:t>
            </a:r>
            <a:r>
              <a:rPr lang="en-NZ" dirty="0" err="1"/>
              <a:t>IoT</a:t>
            </a:r>
            <a:r>
              <a:rPr lang="en-NZ" dirty="0"/>
              <a:t> Hub for messages which is less inefficient</a:t>
            </a:r>
          </a:p>
          <a:p>
            <a:pPr lvl="1"/>
            <a:r>
              <a:rPr lang="en-NZ" dirty="0"/>
              <a:t>Libraries are much smaller that AMQP, ideal for low resource devices</a:t>
            </a:r>
          </a:p>
          <a:p>
            <a:pPr lvl="1"/>
            <a:r>
              <a:rPr lang="en-NZ" dirty="0"/>
              <a:t>Only use if network or device configuration doesn’t support AMQP</a:t>
            </a:r>
          </a:p>
          <a:p>
            <a:pPr marL="342900" lvl="1" indent="0">
              <a:buNone/>
            </a:pPr>
            <a:br>
              <a:rPr lang="en-NZ" dirty="0"/>
            </a:br>
            <a:endParaRPr lang="en-NZ" dirty="0"/>
          </a:p>
        </p:txBody>
      </p:sp>
    </p:spTree>
    <p:extLst>
      <p:ext uri="{BB962C8B-B14F-4D97-AF65-F5344CB8AC3E}">
        <p14:creationId xmlns:p14="http://schemas.microsoft.com/office/powerpoint/2010/main" val="3575535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Patterns</a:t>
            </a:r>
          </a:p>
        </p:txBody>
      </p:sp>
      <p:sp>
        <p:nvSpPr>
          <p:cNvPr id="3" name="Content Placeholder 2"/>
          <p:cNvSpPr>
            <a:spLocks noGrp="1"/>
          </p:cNvSpPr>
          <p:nvPr>
            <p:ph sz="quarter" idx="10"/>
          </p:nvPr>
        </p:nvSpPr>
        <p:spPr>
          <a:xfrm>
            <a:off x="274638" y="1697062"/>
            <a:ext cx="10972800" cy="5232202"/>
          </a:xfrm>
        </p:spPr>
        <p:txBody>
          <a:bodyPr/>
          <a:lstStyle/>
          <a:p>
            <a:r>
              <a:rPr lang="en-NZ" b="1" dirty="0"/>
              <a:t>Azure </a:t>
            </a:r>
            <a:r>
              <a:rPr lang="en-NZ" b="1" dirty="0" err="1"/>
              <a:t>IoT</a:t>
            </a:r>
            <a:r>
              <a:rPr lang="en-NZ" b="1" dirty="0"/>
              <a:t> Protocol Gateway </a:t>
            </a:r>
            <a:r>
              <a:rPr lang="en-NZ" dirty="0"/>
              <a:t> </a:t>
            </a:r>
            <a:endParaRPr lang="en-NZ" b="1" dirty="0"/>
          </a:p>
          <a:p>
            <a:pPr lvl="1"/>
            <a:r>
              <a:rPr lang="en-NZ" dirty="0"/>
              <a:t>A broker able to perform protocol translation for devices not able to support AMQP/HTTP</a:t>
            </a:r>
          </a:p>
          <a:p>
            <a:pPr lvl="1"/>
            <a:r>
              <a:rPr lang="en-NZ" dirty="0"/>
              <a:t>For example an </a:t>
            </a:r>
            <a:r>
              <a:rPr lang="en-NZ" b="1" dirty="0"/>
              <a:t>MQTT</a:t>
            </a:r>
            <a:r>
              <a:rPr lang="en-NZ" dirty="0"/>
              <a:t> adapter is provided to facilitate communication with devices over the MQTT v3.1.1 protocol</a:t>
            </a:r>
          </a:p>
          <a:p>
            <a:pPr lvl="1"/>
            <a:r>
              <a:rPr lang="en-NZ" dirty="0"/>
              <a:t>Can be deployed on premise as a field gateway</a:t>
            </a:r>
          </a:p>
          <a:p>
            <a:pPr lvl="1"/>
            <a:r>
              <a:rPr lang="en-NZ" dirty="0"/>
              <a:t>Bridges traffic to the </a:t>
            </a:r>
            <a:r>
              <a:rPr lang="en-NZ" dirty="0" err="1"/>
              <a:t>IoT</a:t>
            </a:r>
            <a:r>
              <a:rPr lang="en-NZ" dirty="0"/>
              <a:t> hub over AMQP</a:t>
            </a:r>
          </a:p>
          <a:p>
            <a:pPr lvl="1"/>
            <a:r>
              <a:rPr lang="en-NZ" dirty="0"/>
              <a:t>Code in </a:t>
            </a:r>
            <a:r>
              <a:rPr lang="en-NZ" dirty="0" err="1"/>
              <a:t>Github</a:t>
            </a:r>
            <a:r>
              <a:rPr lang="en-NZ" dirty="0"/>
              <a:t> </a:t>
            </a:r>
            <a:r>
              <a:rPr lang="en-NZ" dirty="0">
                <a:hlinkClick r:id="rId3"/>
              </a:rPr>
              <a:t>https://github.com/Azure/azure-iot-protocol-gateway</a:t>
            </a:r>
            <a:r>
              <a:rPr lang="en-NZ" dirty="0"/>
              <a:t> </a:t>
            </a:r>
          </a:p>
          <a:p>
            <a:r>
              <a:rPr lang="en-NZ" b="1" dirty="0"/>
              <a:t>Field Gateways</a:t>
            </a:r>
          </a:p>
          <a:p>
            <a:pPr marL="800100" lvl="1" indent="-457200"/>
            <a:r>
              <a:rPr lang="en-NZ" dirty="0"/>
              <a:t>Sits in-between your devices and </a:t>
            </a:r>
            <a:r>
              <a:rPr lang="en-NZ" dirty="0" err="1"/>
              <a:t>IoT</a:t>
            </a:r>
            <a:r>
              <a:rPr lang="en-NZ" dirty="0"/>
              <a:t> hub, typically close to the devices</a:t>
            </a:r>
          </a:p>
          <a:p>
            <a:pPr marL="800100" lvl="1" indent="-457200"/>
            <a:r>
              <a:rPr lang="en-NZ" dirty="0"/>
              <a:t>Performs an active role of managing access and information flow</a:t>
            </a:r>
          </a:p>
          <a:p>
            <a:pPr marL="800100" lvl="1" indent="-457200"/>
            <a:r>
              <a:rPr lang="en-NZ" dirty="0"/>
              <a:t>Speaks to the </a:t>
            </a:r>
            <a:r>
              <a:rPr lang="en-NZ" dirty="0" err="1"/>
              <a:t>IoT</a:t>
            </a:r>
            <a:r>
              <a:rPr lang="en-NZ" dirty="0"/>
              <a:t> hub in a supported protocol</a:t>
            </a:r>
            <a:br>
              <a:rPr lang="en-NZ" dirty="0"/>
            </a:br>
            <a:endParaRPr lang="en-NZ" dirty="0"/>
          </a:p>
        </p:txBody>
      </p:sp>
    </p:spTree>
    <p:extLst>
      <p:ext uri="{BB962C8B-B14F-4D97-AF65-F5344CB8AC3E}">
        <p14:creationId xmlns:p14="http://schemas.microsoft.com/office/powerpoint/2010/main" val="39744745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Connectivity</a:t>
            </a:r>
            <a:br>
              <a:rPr lang="en-US" dirty="0">
                <a:solidFill>
                  <a:schemeClr val="tx1"/>
                </a:solidFill>
              </a:rPr>
            </a:br>
            <a:r>
              <a:rPr lang="en-US" dirty="0">
                <a:solidFill>
                  <a:schemeClr val="tx1"/>
                </a:solidFill>
              </a:rPr>
              <a:t>Device to Cloud</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2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6386"/>
            <a:ext cx="11887518" cy="914365"/>
          </a:xfrm>
        </p:spPr>
        <p:txBody>
          <a:bodyPr/>
          <a:lstStyle/>
          <a:p>
            <a:r>
              <a:rPr lang="en-US" dirty="0"/>
              <a:t>D2C – Messages</a:t>
            </a:r>
          </a:p>
        </p:txBody>
      </p:sp>
      <p:sp>
        <p:nvSpPr>
          <p:cNvPr id="3" name="Text Placeholder 2"/>
          <p:cNvSpPr>
            <a:spLocks noGrp="1"/>
          </p:cNvSpPr>
          <p:nvPr>
            <p:ph sz="quarter" idx="10"/>
          </p:nvPr>
        </p:nvSpPr>
        <p:spPr>
          <a:xfrm>
            <a:off x="274320" y="1072782"/>
            <a:ext cx="10972800" cy="5081391"/>
          </a:xfrm>
        </p:spPr>
        <p:txBody>
          <a:bodyPr/>
          <a:lstStyle/>
          <a:p>
            <a:r>
              <a:rPr lang="en-US" b="1" dirty="0"/>
              <a:t>Interface</a:t>
            </a:r>
          </a:p>
          <a:p>
            <a:pPr lvl="1"/>
            <a:r>
              <a:rPr lang="en-US" dirty="0"/>
              <a:t>AMQP and HTTPS device-side endpoint</a:t>
            </a:r>
          </a:p>
          <a:p>
            <a:pPr lvl="1"/>
            <a:r>
              <a:rPr lang="en-US" dirty="0"/>
              <a:t>AMQP service-side endpoint</a:t>
            </a:r>
          </a:p>
          <a:p>
            <a:pPr lvl="1"/>
            <a:r>
              <a:rPr lang="en-US" dirty="0"/>
              <a:t>Device and service SDKs</a:t>
            </a:r>
          </a:p>
          <a:p>
            <a:r>
              <a:rPr lang="en-US" b="1" dirty="0"/>
              <a:t>Compatible with Event Hubs</a:t>
            </a:r>
          </a:p>
          <a:p>
            <a:pPr lvl="1"/>
            <a:r>
              <a:rPr lang="en-US" dirty="0"/>
              <a:t>Partitioned receiver, client check-pointing</a:t>
            </a:r>
          </a:p>
          <a:p>
            <a:pPr lvl="1"/>
            <a:r>
              <a:rPr lang="en-US" dirty="0"/>
              <a:t>Integrations with Azure Stream Analytics, Storm, …</a:t>
            </a:r>
          </a:p>
          <a:p>
            <a:pPr lvl="1"/>
            <a:r>
              <a:rPr lang="en-US" dirty="0"/>
              <a:t>100% compatible with Event Hubs receivers</a:t>
            </a:r>
          </a:p>
          <a:p>
            <a:r>
              <a:rPr lang="en-US" b="1" dirty="0" err="1"/>
              <a:t>IoT</a:t>
            </a:r>
            <a:r>
              <a:rPr lang="en-US" b="1" dirty="0"/>
              <a:t> Hub services for D2C</a:t>
            </a:r>
          </a:p>
          <a:p>
            <a:pPr lvl="1"/>
            <a:r>
              <a:rPr lang="en-US" dirty="0"/>
              <a:t>Millions of simultaneously connected devices </a:t>
            </a:r>
          </a:p>
          <a:p>
            <a:pPr lvl="1"/>
            <a:r>
              <a:rPr lang="en-US" dirty="0"/>
              <a:t>Per-device authentication</a:t>
            </a:r>
          </a:p>
          <a:p>
            <a:pPr lvl="1"/>
            <a:r>
              <a:rPr lang="en-US" dirty="0"/>
              <a:t>Connection-multiplexing:</a:t>
            </a:r>
          </a:p>
        </p:txBody>
      </p:sp>
      <p:grpSp>
        <p:nvGrpSpPr>
          <p:cNvPr id="5" name="IoT Hub"/>
          <p:cNvGrpSpPr/>
          <p:nvPr/>
        </p:nvGrpSpPr>
        <p:grpSpPr>
          <a:xfrm>
            <a:off x="8126233" y="1928293"/>
            <a:ext cx="3120887" cy="3666587"/>
            <a:chOff x="8050808" y="1851360"/>
            <a:chExt cx="3121330" cy="3667107"/>
          </a:xfrm>
        </p:grpSpPr>
        <p:sp>
          <p:nvSpPr>
            <p:cNvPr id="2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21" name="Device … 1"/>
            <p:cNvGrpSpPr/>
            <p:nvPr/>
          </p:nvGrpSpPr>
          <p:grpSpPr>
            <a:xfrm>
              <a:off x="8182180" y="2399916"/>
              <a:ext cx="1371391" cy="1554243"/>
              <a:chOff x="1829165" y="3680140"/>
              <a:chExt cx="1371585" cy="1554464"/>
            </a:xfrm>
          </p:grpSpPr>
          <p:sp>
            <p:nvSpPr>
              <p:cNvPr id="22" name="Rectangle 21"/>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23" name="Rectangle 22"/>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24" name="Rectangle 23"/>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25"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6"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7"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8"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29"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30"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31" name="Device … 2"/>
            <p:cNvGrpSpPr/>
            <p:nvPr/>
          </p:nvGrpSpPr>
          <p:grpSpPr>
            <a:xfrm>
              <a:off x="9230616" y="4162091"/>
              <a:ext cx="190516" cy="315544"/>
              <a:chOff x="4593735" y="4663834"/>
              <a:chExt cx="152594" cy="252735"/>
            </a:xfrm>
          </p:grpSpPr>
          <p:sp>
            <p:nvSpPr>
              <p:cNvPr id="32"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33"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4" name="Device …4"/>
            <p:cNvGrpSpPr/>
            <p:nvPr/>
          </p:nvGrpSpPr>
          <p:grpSpPr>
            <a:xfrm>
              <a:off x="9058540" y="5075471"/>
              <a:ext cx="407905" cy="337660"/>
              <a:chOff x="517516" y="3589298"/>
              <a:chExt cx="1770439" cy="1465554"/>
            </a:xfrm>
          </p:grpSpPr>
          <p:sp>
            <p:nvSpPr>
              <p:cNvPr id="3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36"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3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 name="Device …3"/>
            <p:cNvGrpSpPr/>
            <p:nvPr/>
          </p:nvGrpSpPr>
          <p:grpSpPr>
            <a:xfrm>
              <a:off x="9097415" y="4682284"/>
              <a:ext cx="339700" cy="204635"/>
              <a:chOff x="1783977" y="3232718"/>
              <a:chExt cx="423736" cy="255258"/>
            </a:xfrm>
          </p:grpSpPr>
          <p:sp>
            <p:nvSpPr>
              <p:cNvPr id="39"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0"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4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42" name="IoT Hub management"/>
            <p:cNvGrpSpPr/>
            <p:nvPr/>
          </p:nvGrpSpPr>
          <p:grpSpPr>
            <a:xfrm>
              <a:off x="10475618" y="4755917"/>
              <a:ext cx="425518" cy="375193"/>
              <a:chOff x="5940450" y="5470954"/>
              <a:chExt cx="425518" cy="375193"/>
            </a:xfrm>
          </p:grpSpPr>
          <p:sp>
            <p:nvSpPr>
              <p:cNvPr id="43" name="Freeform 42"/>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p:cNvGrpSpPr/>
              <p:nvPr/>
            </p:nvGrpSpPr>
            <p:grpSpPr>
              <a:xfrm>
                <a:off x="6032077" y="5697143"/>
                <a:ext cx="258584" cy="74058"/>
                <a:chOff x="5993561" y="5590711"/>
                <a:chExt cx="371622" cy="106432"/>
              </a:xfrm>
            </p:grpSpPr>
            <p:sp>
              <p:nvSpPr>
                <p:cNvPr id="46" name="Rectangle 45"/>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2" name="C2D send endpoint"/>
            <p:cNvGrpSpPr>
              <a:grpSpLocks noChangeAspect="1"/>
            </p:cNvGrpSpPr>
            <p:nvPr/>
          </p:nvGrpSpPr>
          <p:grpSpPr bwMode="auto">
            <a:xfrm>
              <a:off x="10706040" y="3393109"/>
              <a:ext cx="184628" cy="186405"/>
              <a:chOff x="8096" y="-1886"/>
              <a:chExt cx="935" cy="944"/>
            </a:xfrm>
            <a:solidFill>
              <a:schemeClr val="bg1"/>
            </a:solidFill>
          </p:grpSpPr>
          <p:sp>
            <p:nvSpPr>
              <p:cNvPr id="53"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4"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5"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56"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57" name="Straight Arrow Connector 56"/>
          <p:cNvCxnSpPr/>
          <p:nvPr/>
        </p:nvCxnSpPr>
        <p:spPr>
          <a:xfrm>
            <a:off x="11185700" y="3045665"/>
            <a:ext cx="950448"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7360125" y="2806347"/>
            <a:ext cx="950448"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830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25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25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25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250"/>
                                        <p:tgtEl>
                                          <p:spTgt spid="3">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5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250"/>
                                        <p:tgtEl>
                                          <p:spTgt spid="3">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25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250"/>
                                        <p:tgtEl>
                                          <p:spTgt spid="3">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250"/>
                                        <p:tgtEl>
                                          <p:spTgt spid="3">
                                            <p:txEl>
                                              <p:pRg st="9" end="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250"/>
                                        <p:tgtEl>
                                          <p:spTgt spid="3">
                                            <p:txEl>
                                              <p:pRg st="10" end="1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r="21758"/>
          <a:stretch/>
        </p:blipFill>
        <p:spPr>
          <a:xfrm>
            <a:off x="1" y="1222"/>
            <a:ext cx="5581816" cy="6994524"/>
          </a:xfrm>
        </p:spPr>
      </p:pic>
      <p:sp>
        <p:nvSpPr>
          <p:cNvPr id="6" name="Rectangle 5"/>
          <p:cNvSpPr/>
          <p:nvPr/>
        </p:nvSpPr>
        <p:spPr bwMode="auto">
          <a:xfrm>
            <a:off x="4382033"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sz="quarter" idx="10"/>
          </p:nvPr>
        </p:nvSpPr>
        <p:spPr>
          <a:xfrm>
            <a:off x="5761038" y="1211263"/>
            <a:ext cx="6400800" cy="6093976"/>
          </a:xfrm>
        </p:spPr>
        <p:txBody>
          <a:bodyPr/>
          <a:lstStyle/>
          <a:p>
            <a:pPr marL="457200" indent="-457200">
              <a:buFont typeface="Arial" panose="020B0604020202020204" pitchFamily="34" charset="0"/>
              <a:buChar char="•"/>
            </a:pPr>
            <a:r>
              <a:rPr lang="en-US" dirty="0"/>
              <a:t>Considerations for Cloud connectivity</a:t>
            </a:r>
          </a:p>
          <a:p>
            <a:pPr marL="457200" indent="-457200">
              <a:buFont typeface="Arial" panose="020B0604020202020204" pitchFamily="34" charset="0"/>
              <a:buChar char="•"/>
            </a:pPr>
            <a:r>
              <a:rPr lang="en-US" dirty="0"/>
              <a:t>Connectivity Patterns</a:t>
            </a:r>
          </a:p>
          <a:p>
            <a:pPr marL="457200" indent="-457200">
              <a:buFont typeface="Arial" panose="020B0604020202020204" pitchFamily="34" charset="0"/>
              <a:buChar char="•"/>
            </a:pPr>
            <a:r>
              <a:rPr lang="en-US" dirty="0"/>
              <a:t>Introduction to </a:t>
            </a:r>
            <a:r>
              <a:rPr lang="en-US" dirty="0" err="1"/>
              <a:t>IoT</a:t>
            </a:r>
            <a:r>
              <a:rPr lang="en-US" dirty="0"/>
              <a:t> Hub</a:t>
            </a:r>
          </a:p>
          <a:p>
            <a:pPr marL="457200" indent="-457200">
              <a:buFont typeface="Arial" panose="020B0604020202020204" pitchFamily="34" charset="0"/>
              <a:buChar char="•"/>
            </a:pPr>
            <a:r>
              <a:rPr lang="en-US" dirty="0"/>
              <a:t>Stream Analytics</a:t>
            </a:r>
          </a:p>
          <a:p>
            <a:pPr marL="457200" indent="-457200">
              <a:buFont typeface="Arial" panose="020B0604020202020204" pitchFamily="34" charset="0"/>
              <a:buChar char="•"/>
            </a:pPr>
            <a:r>
              <a:rPr lang="en-US" dirty="0"/>
              <a:t>Event Processing with Web Jobs</a:t>
            </a:r>
          </a:p>
          <a:p>
            <a:pPr marL="457200" indent="-457200">
              <a:buFont typeface="Arial" panose="020B0604020202020204" pitchFamily="34" charset="0"/>
              <a:buChar char="•"/>
            </a:pPr>
            <a:r>
              <a:rPr lang="en-US" dirty="0"/>
              <a:t>Portal</a:t>
            </a:r>
          </a:p>
          <a:p>
            <a:pPr marL="457200" indent="-457200">
              <a:buFont typeface="Arial" panose="020B0604020202020204" pitchFamily="34" charset="0"/>
              <a:buChar char="•"/>
            </a:pPr>
            <a:r>
              <a:rPr lang="en-US" dirty="0"/>
              <a:t>SDK</a:t>
            </a:r>
          </a:p>
          <a:p>
            <a:pPr marL="457200" indent="-457200">
              <a:buFont typeface="Arial" panose="020B0604020202020204" pitchFamily="34" charset="0"/>
              <a:buChar char="•"/>
            </a:pPr>
            <a:r>
              <a:rPr lang="en-US" dirty="0"/>
              <a:t>Management</a:t>
            </a:r>
          </a:p>
          <a:p>
            <a:pPr marL="457200" indent="-457200">
              <a:buFont typeface="Arial" panose="020B0604020202020204" pitchFamily="34" charset="0"/>
              <a:buChar char="•"/>
            </a:pPr>
            <a:r>
              <a:rPr lang="en-US" dirty="0"/>
              <a:t>Development Tools</a:t>
            </a:r>
          </a:p>
          <a:p>
            <a:pPr marL="457200" indent="-457200">
              <a:buFont typeface="Arial" panose="020B0604020202020204" pitchFamily="34" charset="0"/>
              <a:buChar char="•"/>
            </a:pPr>
            <a:r>
              <a:rPr lang="en-US" dirty="0"/>
              <a:t>Machine Learning</a:t>
            </a:r>
          </a:p>
          <a:p>
            <a:pPr marL="457200" indent="-457200">
              <a:buFont typeface="Arial" panose="020B0604020202020204" pitchFamily="34" charset="0"/>
              <a:buChar char="•"/>
            </a:pPr>
            <a:endParaRPr lang="en-US" dirty="0"/>
          </a:p>
        </p:txBody>
      </p:sp>
      <p:sp>
        <p:nvSpPr>
          <p:cNvPr id="8" name="Title 1"/>
          <p:cNvSpPr txBox="1">
            <a:spLocks/>
          </p:cNvSpPr>
          <p:nvPr/>
        </p:nvSpPr>
        <p:spPr>
          <a:xfrm>
            <a:off x="5761038" y="296898"/>
            <a:ext cx="6400800" cy="9131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24"/>
              </a:spcBef>
            </a:pPr>
            <a:r>
              <a:rPr lang="en-US" dirty="0"/>
              <a:t>Agenda</a:t>
            </a:r>
          </a:p>
        </p:txBody>
      </p:sp>
    </p:spTree>
    <p:extLst>
      <p:ext uri="{BB962C8B-B14F-4D97-AF65-F5344CB8AC3E}">
        <p14:creationId xmlns:p14="http://schemas.microsoft.com/office/powerpoint/2010/main" val="7587025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99" y="218986"/>
            <a:ext cx="11887518" cy="1828766"/>
          </a:xfrm>
        </p:spPr>
        <p:txBody>
          <a:bodyPr/>
          <a:lstStyle/>
          <a:p>
            <a:r>
              <a:rPr lang="en-US" dirty="0"/>
              <a:t>D2C - A sample scenario</a:t>
            </a:r>
          </a:p>
        </p:txBody>
      </p:sp>
      <p:sp>
        <p:nvSpPr>
          <p:cNvPr id="88" name="Text Placeholder 87"/>
          <p:cNvSpPr>
            <a:spLocks noGrp="1"/>
          </p:cNvSpPr>
          <p:nvPr>
            <p:ph sz="quarter" idx="10"/>
          </p:nvPr>
        </p:nvSpPr>
        <p:spPr>
          <a:xfrm>
            <a:off x="309618" y="1019439"/>
            <a:ext cx="7315200" cy="6038576"/>
          </a:xfrm>
          <a:ln>
            <a:noFill/>
          </a:ln>
        </p:spPr>
        <p:txBody>
          <a:bodyPr/>
          <a:lstStyle/>
          <a:p>
            <a:r>
              <a:rPr lang="en-US" sz="2600" b="1" dirty="0">
                <a:solidFill>
                  <a:schemeClr val="tx1"/>
                </a:solidFill>
              </a:rPr>
              <a:t>Simulated motor</a:t>
            </a:r>
          </a:p>
          <a:p>
            <a:pPr lvl="1"/>
            <a:r>
              <a:rPr lang="en-US" dirty="0">
                <a:solidFill>
                  <a:schemeClr val="tx1"/>
                </a:solidFill>
              </a:rPr>
              <a:t>Emits telemetry every second</a:t>
            </a:r>
          </a:p>
          <a:p>
            <a:pPr lvl="1"/>
            <a:r>
              <a:rPr lang="en-US" dirty="0">
                <a:solidFill>
                  <a:schemeClr val="tx1"/>
                </a:solidFill>
              </a:rPr>
              <a:t>State machine (Starting</a:t>
            </a:r>
            <a:r>
              <a:rPr lang="en-US" dirty="0">
                <a:solidFill>
                  <a:schemeClr val="tx1"/>
                </a:solidFill>
                <a:sym typeface="Wingdings" panose="05000000000000000000" pitchFamily="2" charset="2"/>
              </a:rPr>
              <a:t>StartedStoppingStopped)</a:t>
            </a:r>
            <a:endParaRPr lang="en-US" dirty="0">
              <a:solidFill>
                <a:schemeClr val="tx1"/>
              </a:solidFill>
            </a:endParaRPr>
          </a:p>
          <a:p>
            <a:r>
              <a:rPr lang="en-US" sz="2600" b="1" dirty="0">
                <a:solidFill>
                  <a:srgbClr val="00B0F0"/>
                </a:solidFill>
              </a:rPr>
              <a:t>Provision device</a:t>
            </a:r>
          </a:p>
          <a:p>
            <a:pPr marL="558668" lvl="2" indent="-342768"/>
            <a:r>
              <a:rPr lang="en-US" dirty="0"/>
              <a:t>Device registry to query devices </a:t>
            </a:r>
            <a:br>
              <a:rPr lang="en-US" dirty="0"/>
            </a:br>
            <a:r>
              <a:rPr lang="en-US" dirty="0"/>
              <a:t>and track provisioning</a:t>
            </a:r>
          </a:p>
          <a:p>
            <a:pPr marL="558668" lvl="2" indent="-342768"/>
            <a:r>
              <a:rPr lang="en-US" dirty="0"/>
              <a:t>Device identity and key stored in</a:t>
            </a:r>
            <a:br>
              <a:rPr lang="en-US" dirty="0"/>
            </a:br>
            <a:r>
              <a:rPr lang="en-US" dirty="0"/>
              <a:t> IoT hub</a:t>
            </a:r>
          </a:p>
          <a:p>
            <a:r>
              <a:rPr lang="en-US" sz="2600" b="1" dirty="0">
                <a:solidFill>
                  <a:srgbClr val="FFC000"/>
                </a:solidFill>
              </a:rPr>
              <a:t>Device emits telemetry</a:t>
            </a:r>
          </a:p>
          <a:p>
            <a:pPr marL="558668" lvl="2" indent="-342768"/>
            <a:r>
              <a:rPr lang="en-US" dirty="0"/>
              <a:t>Event processor receives telemetry and</a:t>
            </a:r>
            <a:br>
              <a:rPr lang="en-US" dirty="0"/>
            </a:br>
            <a:r>
              <a:rPr lang="en-US" dirty="0"/>
              <a:t>updates portal visualization</a:t>
            </a:r>
          </a:p>
          <a:p>
            <a:r>
              <a:rPr lang="en-US" sz="2600" b="1" dirty="0">
                <a:solidFill>
                  <a:srgbClr val="92D050"/>
                </a:solidFill>
              </a:rPr>
              <a:t>Send commands</a:t>
            </a:r>
          </a:p>
          <a:p>
            <a:pPr marL="558668" lvl="2" indent="-342768"/>
            <a:r>
              <a:rPr lang="en-US" dirty="0"/>
              <a:t>Portal sends commands to devices</a:t>
            </a:r>
          </a:p>
          <a:p>
            <a:pPr marL="558668" lvl="2" indent="-342768"/>
            <a:r>
              <a:rPr lang="en-US" dirty="0"/>
              <a:t>Command lifecycle is stored in device registry</a:t>
            </a:r>
          </a:p>
        </p:txBody>
      </p:sp>
      <p:sp>
        <p:nvSpPr>
          <p:cNvPr id="7" name="Rectangle 6"/>
          <p:cNvSpPr/>
          <p:nvPr/>
        </p:nvSpPr>
        <p:spPr bwMode="auto">
          <a:xfrm>
            <a:off x="5832858" y="3213932"/>
            <a:ext cx="875001" cy="1109418"/>
          </a:xfrm>
          <a:prstGeom prst="rect">
            <a:avLst/>
          </a:prstGeom>
          <a:solidFill>
            <a:schemeClr val="bg2"/>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panose="020B0502040204020203" pitchFamily="34" charset="0"/>
              <a:ea typeface="+mn-ea"/>
              <a:cs typeface="+mn-cs"/>
            </a:endParaRPr>
          </a:p>
        </p:txBody>
      </p:sp>
      <p:sp>
        <p:nvSpPr>
          <p:cNvPr id="11" name="Rectangle 10"/>
          <p:cNvSpPr/>
          <p:nvPr/>
        </p:nvSpPr>
        <p:spPr>
          <a:xfrm>
            <a:off x="10570002" y="1897517"/>
            <a:ext cx="1379174" cy="945601"/>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Event Processor</a:t>
            </a:r>
          </a:p>
        </p:txBody>
      </p:sp>
      <p:sp>
        <p:nvSpPr>
          <p:cNvPr id="12" name="Rectangle 11"/>
          <p:cNvSpPr/>
          <p:nvPr/>
        </p:nvSpPr>
        <p:spPr>
          <a:xfrm>
            <a:off x="10643273" y="3354404"/>
            <a:ext cx="747578"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Device registry</a:t>
            </a:r>
          </a:p>
        </p:txBody>
      </p:sp>
      <p:sp>
        <p:nvSpPr>
          <p:cNvPr id="13" name="Rectangle 12"/>
          <p:cNvSpPr/>
          <p:nvPr/>
        </p:nvSpPr>
        <p:spPr>
          <a:xfrm>
            <a:off x="10476150" y="4852105"/>
            <a:ext cx="1403427"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Portal</a:t>
            </a:r>
          </a:p>
        </p:txBody>
      </p:sp>
      <p:cxnSp>
        <p:nvCxnSpPr>
          <p:cNvPr id="56" name="Straight Arrow Connector 55"/>
          <p:cNvCxnSpPr/>
          <p:nvPr/>
        </p:nvCxnSpPr>
        <p:spPr>
          <a:xfrm>
            <a:off x="11664578" y="2936697"/>
            <a:ext cx="0" cy="36865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10575062" y="2936696"/>
            <a:ext cx="23019" cy="1796115"/>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p:cNvCxnSpPr/>
          <p:nvPr/>
        </p:nvCxnSpPr>
        <p:spPr>
          <a:xfrm flipV="1">
            <a:off x="11055151" y="4375811"/>
            <a:ext cx="0" cy="418013"/>
          </a:xfrm>
          <a:prstGeom prst="straightConnector1">
            <a:avLst/>
          </a:prstGeom>
          <a:ln w="38100">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sp>
        <p:nvSpPr>
          <p:cNvPr id="30" name="Rectangle 29"/>
          <p:cNvSpPr/>
          <p:nvPr/>
        </p:nvSpPr>
        <p:spPr>
          <a:xfrm>
            <a:off x="11436045" y="3356250"/>
            <a:ext cx="876465" cy="967100"/>
          </a:xfrm>
          <a:prstGeom prst="rect">
            <a:avLst/>
          </a:prstGeom>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mn-cs"/>
              </a:rPr>
              <a:t>Command store</a:t>
            </a:r>
          </a:p>
        </p:txBody>
      </p:sp>
      <p:cxnSp>
        <p:nvCxnSpPr>
          <p:cNvPr id="34" name="Straight Arrow Connector 33"/>
          <p:cNvCxnSpPr/>
          <p:nvPr/>
        </p:nvCxnSpPr>
        <p:spPr>
          <a:xfrm flipV="1">
            <a:off x="11664578" y="4375813"/>
            <a:ext cx="0" cy="41801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IoT Hub"/>
          <p:cNvGrpSpPr/>
          <p:nvPr/>
        </p:nvGrpSpPr>
        <p:grpSpPr>
          <a:xfrm>
            <a:off x="7150477" y="1993607"/>
            <a:ext cx="3120887" cy="3666587"/>
            <a:chOff x="8050808" y="1851360"/>
            <a:chExt cx="3121330" cy="3667107"/>
          </a:xfrm>
        </p:grpSpPr>
        <p:sp>
          <p:nvSpPr>
            <p:cNvPr id="35"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36" name="Device … 1"/>
            <p:cNvGrpSpPr/>
            <p:nvPr/>
          </p:nvGrpSpPr>
          <p:grpSpPr>
            <a:xfrm>
              <a:off x="8182180" y="2399916"/>
              <a:ext cx="1371391" cy="1554243"/>
              <a:chOff x="1829165" y="3680140"/>
              <a:chExt cx="1371585" cy="1554464"/>
            </a:xfrm>
          </p:grpSpPr>
          <p:sp>
            <p:nvSpPr>
              <p:cNvPr id="72" name="Rectangle 71"/>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73" name="Rectangle 72"/>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75" name="Rectangle 74"/>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37"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39"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40"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41"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42"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43"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44" name="Device … 2"/>
            <p:cNvGrpSpPr/>
            <p:nvPr/>
          </p:nvGrpSpPr>
          <p:grpSpPr>
            <a:xfrm>
              <a:off x="9230616" y="4162091"/>
              <a:ext cx="190516" cy="315544"/>
              <a:chOff x="4593735" y="4663834"/>
              <a:chExt cx="152594" cy="252735"/>
            </a:xfrm>
          </p:grpSpPr>
          <p:sp>
            <p:nvSpPr>
              <p:cNvPr id="70"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71"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5" name="Device …4"/>
            <p:cNvGrpSpPr/>
            <p:nvPr/>
          </p:nvGrpSpPr>
          <p:grpSpPr>
            <a:xfrm>
              <a:off x="9058540" y="5075471"/>
              <a:ext cx="407905" cy="337660"/>
              <a:chOff x="517516" y="3589298"/>
              <a:chExt cx="1770439" cy="1465554"/>
            </a:xfrm>
          </p:grpSpPr>
          <p:sp>
            <p:nvSpPr>
              <p:cNvPr id="6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69"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Device …3"/>
            <p:cNvGrpSpPr/>
            <p:nvPr/>
          </p:nvGrpSpPr>
          <p:grpSpPr>
            <a:xfrm>
              <a:off x="9097415" y="4682284"/>
              <a:ext cx="339700" cy="204635"/>
              <a:chOff x="1783977" y="3232718"/>
              <a:chExt cx="423736" cy="255258"/>
            </a:xfrm>
          </p:grpSpPr>
          <p:sp>
            <p:nvSpPr>
              <p:cNvPr id="65"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66"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47"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48" name="IoT Hub management"/>
            <p:cNvGrpSpPr/>
            <p:nvPr/>
          </p:nvGrpSpPr>
          <p:grpSpPr>
            <a:xfrm>
              <a:off x="10475618" y="4755917"/>
              <a:ext cx="425518" cy="375193"/>
              <a:chOff x="5940450" y="5470954"/>
              <a:chExt cx="425518" cy="375193"/>
            </a:xfrm>
          </p:grpSpPr>
          <p:sp>
            <p:nvSpPr>
              <p:cNvPr id="54" name="Freeform 53"/>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6032077" y="5601867"/>
                <a:ext cx="258584" cy="74058"/>
                <a:chOff x="5993561" y="5590711"/>
                <a:chExt cx="371622" cy="106432"/>
              </a:xfrm>
            </p:grpSpPr>
            <p:sp>
              <p:nvSpPr>
                <p:cNvPr id="62" name="Rectangle 61"/>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7" name="Group 56"/>
              <p:cNvGrpSpPr/>
              <p:nvPr/>
            </p:nvGrpSpPr>
            <p:grpSpPr>
              <a:xfrm>
                <a:off x="6032077" y="5697143"/>
                <a:ext cx="258584" cy="74058"/>
                <a:chOff x="5993561" y="5590711"/>
                <a:chExt cx="371622" cy="106432"/>
              </a:xfrm>
            </p:grpSpPr>
            <p:sp>
              <p:nvSpPr>
                <p:cNvPr id="58" name="Rectangle 57"/>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 name="C2D send endpoint"/>
            <p:cNvGrpSpPr>
              <a:grpSpLocks noChangeAspect="1"/>
            </p:cNvGrpSpPr>
            <p:nvPr/>
          </p:nvGrpSpPr>
          <p:grpSpPr bwMode="auto">
            <a:xfrm>
              <a:off x="10706040" y="3393109"/>
              <a:ext cx="184628" cy="186405"/>
              <a:chOff x="8096" y="-1886"/>
              <a:chExt cx="935" cy="944"/>
            </a:xfrm>
            <a:solidFill>
              <a:schemeClr val="bg1"/>
            </a:solidFill>
          </p:grpSpPr>
          <p:sp>
            <p:nvSpPr>
              <p:cNvPr id="51"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2"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50"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76" name="Straight Arrow Connector 75"/>
          <p:cNvCxnSpPr/>
          <p:nvPr/>
        </p:nvCxnSpPr>
        <p:spPr>
          <a:xfrm>
            <a:off x="10209944" y="3110979"/>
            <a:ext cx="950448" cy="0"/>
          </a:xfrm>
          <a:prstGeom prst="straightConnector1">
            <a:avLst/>
          </a:prstGeom>
          <a:ln w="38100">
            <a:solidFill>
              <a:srgbClr val="00B0F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0044060" y="2711159"/>
            <a:ext cx="432091" cy="0"/>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p:cNvCxnSpPr>
            <a:stCxn id="13" idx="1"/>
          </p:cNvCxnSpPr>
          <p:nvPr/>
        </p:nvCxnSpPr>
        <p:spPr>
          <a:xfrm flipH="1">
            <a:off x="10001068" y="5335654"/>
            <a:ext cx="475081" cy="0"/>
          </a:xfrm>
          <a:prstGeom prst="straightConnector1">
            <a:avLst/>
          </a:prstGeom>
          <a:ln w="38100">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6750518" y="3213932"/>
            <a:ext cx="564625" cy="0"/>
          </a:xfrm>
          <a:prstGeom prst="straightConnector1">
            <a:avLst/>
          </a:prstGeom>
          <a:ln w="38100">
            <a:solidFill>
              <a:srgbClr val="FFD100"/>
            </a:solidFill>
            <a:headEnd type="none"/>
            <a:tailEnd type="triangle"/>
          </a:ln>
        </p:spPr>
        <p:style>
          <a:lnRef idx="3">
            <a:schemeClr val="accent4"/>
          </a:lnRef>
          <a:fillRef idx="0">
            <a:schemeClr val="accent4"/>
          </a:fillRef>
          <a:effectRef idx="2">
            <a:schemeClr val="accent4"/>
          </a:effectRef>
          <a:fontRef idx="minor">
            <a:schemeClr val="tx1"/>
          </a:fontRef>
        </p:style>
      </p:cxnSp>
      <p:cxnSp>
        <p:nvCxnSpPr>
          <p:cNvPr id="93" name="Straight Arrow Connector 92"/>
          <p:cNvCxnSpPr>
            <a:stCxn id="26" idx="1"/>
          </p:cNvCxnSpPr>
          <p:nvPr/>
        </p:nvCxnSpPr>
        <p:spPr>
          <a:xfrm flipH="1" flipV="1">
            <a:off x="6754372" y="3670999"/>
            <a:ext cx="609683" cy="1"/>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1"/>
            <a:endCxn id="21" idx="3"/>
          </p:cNvCxnSpPr>
          <p:nvPr/>
        </p:nvCxnSpPr>
        <p:spPr>
          <a:xfrm flipH="1" flipV="1">
            <a:off x="9970644" y="3521561"/>
            <a:ext cx="505507" cy="1814096"/>
          </a:xfrm>
          <a:prstGeom prst="straightConnector1">
            <a:avLst/>
          </a:prstGeom>
          <a:ln w="381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263" y="3319096"/>
            <a:ext cx="1051906" cy="848678"/>
          </a:xfrm>
          <a:prstGeom prst="rect">
            <a:avLst/>
          </a:prstGeom>
        </p:spPr>
      </p:pic>
    </p:spTree>
    <p:extLst>
      <p:ext uri="{BB962C8B-B14F-4D97-AF65-F5344CB8AC3E}">
        <p14:creationId xmlns:p14="http://schemas.microsoft.com/office/powerpoint/2010/main" val="25683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8">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8">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8">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8">
                                            <p:txEl>
                                              <p:pRg st="5" end="5"/>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8">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8">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8">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8">
                                            <p:txEl>
                                              <p:pRg st="9" end="9"/>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8">
                                            <p:txEl>
                                              <p:pRg st="10" end="1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par>
                                <p:cTn id="64" presetID="10" presetClass="entr" presetSubtype="0"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5504114" y="2051719"/>
            <a:ext cx="2447727" cy="3502657"/>
            <a:chOff x="5620139" y="2028049"/>
            <a:chExt cx="2295147" cy="3503154"/>
          </a:xfrm>
        </p:grpSpPr>
        <p:sp>
          <p:nvSpPr>
            <p:cNvPr id="26" name="Rectangle 25"/>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161" name="Freeform 160"/>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63" name="Rectangle 162"/>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121" name="Straight Arrow Connector 120"/>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5" name="Title 4"/>
          <p:cNvSpPr>
            <a:spLocks noGrp="1"/>
          </p:cNvSpPr>
          <p:nvPr>
            <p:ph type="title"/>
          </p:nvPr>
        </p:nvSpPr>
        <p:spPr/>
        <p:txBody>
          <a:bodyPr/>
          <a:lstStyle/>
          <a:p>
            <a:r>
              <a:rPr lang="en-US" dirty="0"/>
              <a:t>D2C – Consuming Events</a:t>
            </a:r>
          </a:p>
        </p:txBody>
      </p:sp>
      <p:sp>
        <p:nvSpPr>
          <p:cNvPr id="2"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cxnSp>
        <p:nvCxnSpPr>
          <p:cNvPr id="35" name="Straight Arrow Connector 34"/>
          <p:cNvCxnSpPr>
            <a:stCxn id="26" idx="3"/>
          </p:cNvCxnSpPr>
          <p:nvPr/>
        </p:nvCxnSpPr>
        <p:spPr>
          <a:xfrm>
            <a:off x="7951842" y="3745437"/>
            <a:ext cx="84784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6" idx="3"/>
            <a:endCxn id="34" idx="1"/>
          </p:cNvCxnSpPr>
          <p:nvPr/>
        </p:nvCxnSpPr>
        <p:spPr>
          <a:xfrm>
            <a:off x="7951841" y="3745437"/>
            <a:ext cx="811046" cy="178547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cxnSp>
        <p:nvCxnSpPr>
          <p:cNvPr id="56" name="Straight Arrow Connector 55"/>
          <p:cNvCxnSpPr>
            <a:stCxn id="26" idx="3"/>
            <a:endCxn id="53" idx="1"/>
          </p:cNvCxnSpPr>
          <p:nvPr/>
        </p:nvCxnSpPr>
        <p:spPr>
          <a:xfrm flipV="1">
            <a:off x="7951841" y="1844006"/>
            <a:ext cx="811046" cy="190143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bwMode="auto">
          <a:xfrm>
            <a:off x="8525582" y="2659588"/>
            <a:ext cx="3910011" cy="4037623"/>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p:cNvSpPr/>
          <p:nvPr/>
        </p:nvSpPr>
        <p:spPr bwMode="auto">
          <a:xfrm>
            <a:off x="172846" y="3298571"/>
            <a:ext cx="4330280" cy="3137298"/>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Tree>
    <p:extLst>
      <p:ext uri="{BB962C8B-B14F-4D97-AF65-F5344CB8AC3E}">
        <p14:creationId xmlns:p14="http://schemas.microsoft.com/office/powerpoint/2010/main" val="22156563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sp>
        <p:nvSpPr>
          <p:cNvPr id="88" name="Rectangle 87"/>
          <p:cNvSpPr/>
          <p:nvPr/>
        </p:nvSpPr>
        <p:spPr bwMode="auto">
          <a:xfrm>
            <a:off x="4390270" y="1328313"/>
            <a:ext cx="4330280" cy="2030180"/>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257422" y="4683521"/>
            <a:ext cx="4523618" cy="187436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1" name="Straight Arrow Connector 190"/>
          <p:cNvCxnSpPr/>
          <p:nvPr/>
        </p:nvCxnSpPr>
        <p:spPr>
          <a:xfrm>
            <a:off x="7915046" y="3721976"/>
            <a:ext cx="847841"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7915046" y="3721976"/>
            <a:ext cx="847841" cy="180893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V="1">
            <a:off x="7915046" y="1844007"/>
            <a:ext cx="847841" cy="187797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sp>
        <p:nvSpPr>
          <p:cNvPr id="87" name="Rectangle 86"/>
          <p:cNvSpPr/>
          <p:nvPr/>
        </p:nvSpPr>
        <p:spPr bwMode="auto">
          <a:xfrm>
            <a:off x="8525582" y="4583118"/>
            <a:ext cx="3910011" cy="2114092"/>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8525582" y="1071123"/>
            <a:ext cx="3910011" cy="1636546"/>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5504114" y="2051719"/>
            <a:ext cx="2447727" cy="3502657"/>
            <a:chOff x="5620139" y="2028049"/>
            <a:chExt cx="2295147" cy="3503154"/>
          </a:xfrm>
        </p:grpSpPr>
        <p:sp>
          <p:nvSpPr>
            <p:cNvPr id="65" name="Rectangle 64"/>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66" name="Freeform 65"/>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7" name="Rectangle 66"/>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68" name="Straight Arrow Connector 67"/>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71"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
        <p:nvSpPr>
          <p:cNvPr id="35"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sp>
        <p:nvSpPr>
          <p:cNvPr id="36" name="Rectangle 35"/>
          <p:cNvSpPr/>
          <p:nvPr/>
        </p:nvSpPr>
        <p:spPr bwMode="auto">
          <a:xfrm>
            <a:off x="434793" y="4756129"/>
            <a:ext cx="3590643" cy="183575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202090" y="1469714"/>
            <a:ext cx="4614928" cy="177491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3930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cxnSp>
        <p:nvCxnSpPr>
          <p:cNvPr id="145" name="Straight Arrow Connector 144"/>
          <p:cNvCxnSpPr/>
          <p:nvPr/>
        </p:nvCxnSpPr>
        <p:spPr>
          <a:xfrm>
            <a:off x="7915046" y="3721976"/>
            <a:ext cx="847841"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7915046" y="3721976"/>
            <a:ext cx="847841" cy="180893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7915046" y="1844007"/>
            <a:ext cx="847841" cy="1877971"/>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762887" y="1140570"/>
            <a:ext cx="3548941" cy="5261109"/>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Segoe UI"/>
                  <a:ea typeface="+mn-ea"/>
                  <a:cs typeface="+mn-cs"/>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Workers</a:t>
              </a:r>
            </a:p>
          </p:txBody>
        </p:sp>
      </p:grpSp>
      <p:sp>
        <p:nvSpPr>
          <p:cNvPr id="125" name="Rectangle 124"/>
          <p:cNvSpPr/>
          <p:nvPr/>
        </p:nvSpPr>
        <p:spPr bwMode="auto">
          <a:xfrm>
            <a:off x="8525582" y="1071123"/>
            <a:ext cx="3910011" cy="3462754"/>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5504114" y="2051719"/>
            <a:ext cx="2447727" cy="3502657"/>
            <a:chOff x="5620139" y="2028049"/>
            <a:chExt cx="2295147" cy="3503154"/>
          </a:xfrm>
        </p:grpSpPr>
        <p:sp>
          <p:nvSpPr>
            <p:cNvPr id="63" name="Rectangle 62"/>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event router</a:t>
              </a:r>
            </a:p>
          </p:txBody>
        </p:sp>
        <p:sp>
          <p:nvSpPr>
            <p:cNvPr id="64" name="Freeform 63"/>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5" name="Rectangle 64"/>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3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cxnSp>
          <p:nvCxnSpPr>
            <p:cNvPr id="66" name="Straight Arrow Connector 65"/>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69"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230864" y="3249057"/>
            <a:ext cx="500461" cy="504036"/>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p:cNvCxnSpPr/>
          <p:nvPr/>
        </p:nvCxnSpPr>
        <p:spPr>
          <a:xfrm>
            <a:off x="5585727" y="2873247"/>
            <a:ext cx="1013776"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47" y="2430257"/>
            <a:ext cx="1032617" cy="833116"/>
          </a:xfrm>
          <a:prstGeom prst="rect">
            <a:avLst/>
          </a:prstGeom>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324" y="4859863"/>
            <a:ext cx="1032617" cy="833116"/>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261" y="3707814"/>
            <a:ext cx="1032617" cy="833116"/>
          </a:xfrm>
          <a:prstGeom prst="rect">
            <a:avLst/>
          </a:prstGeom>
        </p:spPr>
      </p:pic>
      <p:sp>
        <p:nvSpPr>
          <p:cNvPr id="35" name="Rectangle 34"/>
          <p:cNvSpPr/>
          <p:nvPr/>
        </p:nvSpPr>
        <p:spPr bwMode="auto">
          <a:xfrm>
            <a:off x="362522" y="4861458"/>
            <a:ext cx="3590643" cy="183575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 Placeholder 1"/>
          <p:cNvSpPr>
            <a:spLocks noGrp="1"/>
          </p:cNvSpPr>
          <p:nvPr>
            <p:ph sz="quarter" idx="10"/>
          </p:nvPr>
        </p:nvSpPr>
        <p:spPr>
          <a:xfrm>
            <a:off x="274320" y="1469714"/>
            <a:ext cx="10972800" cy="4624984"/>
          </a:xfrm>
        </p:spPr>
        <p:txBody>
          <a:bodyPr/>
          <a:lstStyle/>
          <a:p>
            <a:pPr marL="0" indent="0">
              <a:buNone/>
            </a:pPr>
            <a:r>
              <a:rPr lang="en-US" b="1" dirty="0"/>
              <a:t>Code against SB msg API</a:t>
            </a:r>
          </a:p>
          <a:p>
            <a:pPr lvl="1"/>
            <a:r>
              <a:rPr lang="en-US" sz="1600" dirty="0"/>
              <a:t>Easy event processor implementation</a:t>
            </a:r>
          </a:p>
          <a:p>
            <a:pPr lvl="1"/>
            <a:r>
              <a:rPr lang="en-US" sz="1600" dirty="0"/>
              <a:t>Enable deduplication on Q</a:t>
            </a:r>
          </a:p>
          <a:p>
            <a:pPr lvl="1"/>
            <a:r>
              <a:rPr lang="en-US" sz="1600" dirty="0"/>
              <a:t>Easy routing to different subcomponents</a:t>
            </a:r>
          </a:p>
          <a:p>
            <a:pPr lvl="1"/>
            <a:r>
              <a:rPr lang="en-US" sz="1600" dirty="0"/>
              <a:t>Create SB Q/T based on expected </a:t>
            </a:r>
            <a:br>
              <a:rPr lang="en-US" sz="1600" dirty="0"/>
            </a:br>
            <a:r>
              <a:rPr lang="en-US" sz="1600" dirty="0"/>
              <a:t>throughput</a:t>
            </a:r>
          </a:p>
          <a:p>
            <a:pPr marL="0" indent="0">
              <a:buNone/>
            </a:pPr>
            <a:r>
              <a:rPr lang="en-US" b="1" dirty="0"/>
              <a:t>Use any event processor</a:t>
            </a:r>
          </a:p>
          <a:p>
            <a:pPr lvl="1"/>
            <a:r>
              <a:rPr lang="en-US" sz="1599" dirty="0"/>
              <a:t>Easy to select only “real-time” data.</a:t>
            </a:r>
          </a:p>
          <a:p>
            <a:pPr lvl="1"/>
            <a:r>
              <a:rPr lang="en-US" sz="1599" dirty="0"/>
              <a:t>Storm / Spark</a:t>
            </a:r>
          </a:p>
          <a:p>
            <a:pPr lvl="1"/>
            <a:r>
              <a:rPr lang="en-US" sz="1599" dirty="0"/>
              <a:t>Custom code</a:t>
            </a:r>
          </a:p>
          <a:p>
            <a:pPr lvl="1"/>
            <a:r>
              <a:rPr lang="en-US" sz="1599" dirty="0"/>
              <a:t>Azure Stream Analytics</a:t>
            </a:r>
          </a:p>
          <a:p>
            <a:pPr marL="0" indent="0">
              <a:buNone/>
            </a:pPr>
            <a:r>
              <a:rPr lang="en-US" b="1" dirty="0"/>
              <a:t>Run batches from blob</a:t>
            </a:r>
          </a:p>
          <a:p>
            <a:pPr lvl="1"/>
            <a:r>
              <a:rPr lang="en-US" sz="1599" dirty="0"/>
              <a:t>Reuse existing batch code</a:t>
            </a:r>
          </a:p>
          <a:p>
            <a:pPr lvl="1"/>
            <a:r>
              <a:rPr lang="en-US" sz="1599" dirty="0"/>
              <a:t>Easy with Azure Data Factory</a:t>
            </a:r>
          </a:p>
          <a:p>
            <a:pPr lvl="1"/>
            <a:endParaRPr lang="en-US" sz="1599" dirty="0"/>
          </a:p>
        </p:txBody>
      </p:sp>
      <p:sp>
        <p:nvSpPr>
          <p:cNvPr id="38" name="Rectangle 37"/>
          <p:cNvSpPr/>
          <p:nvPr/>
        </p:nvSpPr>
        <p:spPr bwMode="auto">
          <a:xfrm>
            <a:off x="149183" y="1422605"/>
            <a:ext cx="4614928" cy="3390149"/>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74244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Connectivity</a:t>
            </a:r>
            <a:br>
              <a:rPr lang="en-US" dirty="0">
                <a:solidFill>
                  <a:schemeClr val="tx1"/>
                </a:solidFill>
              </a:rPr>
            </a:br>
            <a:r>
              <a:rPr lang="en-US" dirty="0">
                <a:solidFill>
                  <a:schemeClr val="tx1"/>
                </a:solidFill>
              </a:rPr>
              <a:t>Cloud to Device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0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C2D - Messages</a:t>
            </a:r>
          </a:p>
        </p:txBody>
      </p:sp>
      <p:sp>
        <p:nvSpPr>
          <p:cNvPr id="3" name="Text Placeholder 2"/>
          <p:cNvSpPr>
            <a:spLocks noGrp="1"/>
          </p:cNvSpPr>
          <p:nvPr>
            <p:ph sz="quarter" idx="10"/>
          </p:nvPr>
        </p:nvSpPr>
        <p:spPr>
          <a:xfrm>
            <a:off x="280017" y="1254548"/>
            <a:ext cx="7315200" cy="4100501"/>
          </a:xfrm>
        </p:spPr>
        <p:txBody>
          <a:bodyPr>
            <a:noAutofit/>
          </a:bodyPr>
          <a:lstStyle/>
          <a:p>
            <a:pPr marL="342900" indent="-342900">
              <a:buFont typeface="Arial" panose="020B0604020202020204" pitchFamily="34" charset="0"/>
              <a:buChar char="•"/>
            </a:pPr>
            <a:r>
              <a:rPr lang="en-US" sz="2600" b="1" dirty="0"/>
              <a:t>Interface</a:t>
            </a:r>
          </a:p>
          <a:p>
            <a:pPr lvl="1"/>
            <a:r>
              <a:rPr lang="en-US" dirty="0"/>
              <a:t>AMQP and HTTPS device-side endpoint</a:t>
            </a:r>
          </a:p>
          <a:p>
            <a:pPr lvl="1"/>
            <a:r>
              <a:rPr lang="en-US" dirty="0"/>
              <a:t>AMQP service-side endpoint</a:t>
            </a:r>
          </a:p>
          <a:p>
            <a:pPr marL="342900" indent="-342900">
              <a:buFont typeface="Arial" panose="020B0604020202020204" pitchFamily="34" charset="0"/>
              <a:buChar char="•"/>
            </a:pPr>
            <a:r>
              <a:rPr lang="en-US" sz="2600" b="1" dirty="0"/>
              <a:t>At-least-once semantics</a:t>
            </a:r>
          </a:p>
          <a:p>
            <a:pPr lvl="1"/>
            <a:r>
              <a:rPr lang="en-US" dirty="0"/>
              <a:t>Durable queued messages (TTL up to 2 days)</a:t>
            </a:r>
          </a:p>
          <a:p>
            <a:pPr lvl="1"/>
            <a:r>
              <a:rPr lang="en-US" dirty="0"/>
              <a:t>Device acknowledges receipt</a:t>
            </a:r>
            <a:br>
              <a:rPr lang="en-US" dirty="0"/>
            </a:br>
            <a:r>
              <a:rPr lang="en-US" dirty="0"/>
              <a:t>(Send - Receive - Abandon OR Complete)</a:t>
            </a:r>
          </a:p>
          <a:p>
            <a:pPr marL="342900" indent="-342900">
              <a:buFont typeface="Arial" panose="020B0604020202020204" pitchFamily="34" charset="0"/>
              <a:buChar char="•"/>
            </a:pPr>
            <a:r>
              <a:rPr lang="en-US" sz="2600" b="1" dirty="0"/>
              <a:t>TTL and receipts</a:t>
            </a:r>
          </a:p>
          <a:p>
            <a:pPr lvl="1"/>
            <a:r>
              <a:rPr lang="en-US" dirty="0"/>
              <a:t>Per-message TTL</a:t>
            </a:r>
          </a:p>
          <a:p>
            <a:pPr lvl="1"/>
            <a:r>
              <a:rPr lang="en-US" dirty="0"/>
              <a:t>Per-message positive and negative receipts</a:t>
            </a:r>
          </a:p>
          <a:p>
            <a:pPr marL="342900" indent="-342900">
              <a:buFont typeface="Arial" panose="020B0604020202020204" pitchFamily="34" charset="0"/>
              <a:buChar char="•"/>
            </a:pPr>
            <a:r>
              <a:rPr lang="en-US" sz="2600" b="1" dirty="0"/>
              <a:t>Command lifecycle pattern</a:t>
            </a:r>
          </a:p>
          <a:p>
            <a:pPr lvl="1"/>
            <a:r>
              <a:rPr lang="en-US" dirty="0"/>
              <a:t>Use correlated D2C for responses</a:t>
            </a:r>
          </a:p>
          <a:p>
            <a:pPr lvl="1"/>
            <a:r>
              <a:rPr lang="en-US" dirty="0"/>
              <a:t>Use feedback information to retry</a:t>
            </a:r>
          </a:p>
          <a:p>
            <a:pPr lvl="1"/>
            <a:r>
              <a:rPr lang="en-US" dirty="0"/>
              <a:t>Store command state in command registry</a:t>
            </a:r>
          </a:p>
        </p:txBody>
      </p:sp>
      <p:grpSp>
        <p:nvGrpSpPr>
          <p:cNvPr id="89" name="Group 88"/>
          <p:cNvGrpSpPr/>
          <p:nvPr/>
        </p:nvGrpSpPr>
        <p:grpSpPr>
          <a:xfrm>
            <a:off x="7503777" y="2125664"/>
            <a:ext cx="3120887" cy="3666587"/>
            <a:chOff x="8050808" y="1851360"/>
            <a:chExt cx="3121330" cy="3667107"/>
          </a:xfrm>
        </p:grpSpPr>
        <p:sp>
          <p:nvSpPr>
            <p:cNvPr id="9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91" name="Device … 1"/>
            <p:cNvGrpSpPr/>
            <p:nvPr/>
          </p:nvGrpSpPr>
          <p:grpSpPr>
            <a:xfrm>
              <a:off x="8182180" y="2399916"/>
              <a:ext cx="1371391" cy="1554243"/>
              <a:chOff x="1829165" y="3680140"/>
              <a:chExt cx="1371585" cy="1554464"/>
            </a:xfrm>
          </p:grpSpPr>
          <p:sp>
            <p:nvSpPr>
              <p:cNvPr id="135" name="Rectangle 13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136" name="Rectangle 13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137" name="Rectangle 13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9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9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9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9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98" name="Device … 2"/>
            <p:cNvGrpSpPr/>
            <p:nvPr/>
          </p:nvGrpSpPr>
          <p:grpSpPr>
            <a:xfrm>
              <a:off x="9230616" y="4162091"/>
              <a:ext cx="190516" cy="315544"/>
              <a:chOff x="4593735" y="4663834"/>
              <a:chExt cx="152594" cy="252735"/>
            </a:xfrm>
          </p:grpSpPr>
          <p:sp>
            <p:nvSpPr>
              <p:cNvPr id="13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3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99" name="Device …4"/>
            <p:cNvGrpSpPr/>
            <p:nvPr/>
          </p:nvGrpSpPr>
          <p:grpSpPr>
            <a:xfrm>
              <a:off x="9058540" y="5075471"/>
              <a:ext cx="407905" cy="337660"/>
              <a:chOff x="517516" y="3589298"/>
              <a:chExt cx="1770439" cy="1465554"/>
            </a:xfrm>
          </p:grpSpPr>
          <p:sp>
            <p:nvSpPr>
              <p:cNvPr id="13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3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13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Device …3"/>
            <p:cNvGrpSpPr/>
            <p:nvPr/>
          </p:nvGrpSpPr>
          <p:grpSpPr>
            <a:xfrm>
              <a:off x="9097415" y="4682284"/>
              <a:ext cx="339700" cy="204635"/>
              <a:chOff x="1783977" y="3232718"/>
              <a:chExt cx="423736" cy="255258"/>
            </a:xfrm>
          </p:grpSpPr>
          <p:sp>
            <p:nvSpPr>
              <p:cNvPr id="12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2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10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102" name="IoT Hub management"/>
            <p:cNvGrpSpPr/>
            <p:nvPr/>
          </p:nvGrpSpPr>
          <p:grpSpPr>
            <a:xfrm>
              <a:off x="10475618" y="4755917"/>
              <a:ext cx="425518" cy="375193"/>
              <a:chOff x="5940450" y="5470954"/>
              <a:chExt cx="425518" cy="375193"/>
            </a:xfrm>
          </p:grpSpPr>
          <p:sp>
            <p:nvSpPr>
              <p:cNvPr id="119" name="Freeform 11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p:cNvGrpSpPr/>
              <p:nvPr/>
            </p:nvGrpSpPr>
            <p:grpSpPr>
              <a:xfrm>
                <a:off x="6032077" y="5601867"/>
                <a:ext cx="258584" cy="74058"/>
                <a:chOff x="5993561" y="5590711"/>
                <a:chExt cx="371622" cy="106432"/>
              </a:xfrm>
            </p:grpSpPr>
            <p:sp>
              <p:nvSpPr>
                <p:cNvPr id="125" name="Rectangle 12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p:cNvGrpSpPr/>
              <p:nvPr/>
            </p:nvGrpSpPr>
            <p:grpSpPr>
              <a:xfrm>
                <a:off x="6032077" y="5697143"/>
                <a:ext cx="258584" cy="74058"/>
                <a:chOff x="5993561" y="5590711"/>
                <a:chExt cx="371622" cy="106432"/>
              </a:xfrm>
            </p:grpSpPr>
            <p:sp>
              <p:nvSpPr>
                <p:cNvPr id="122" name="Rectangle 12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11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1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11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10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10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106" name="Group 105"/>
            <p:cNvGrpSpPr/>
            <p:nvPr/>
          </p:nvGrpSpPr>
          <p:grpSpPr>
            <a:xfrm>
              <a:off x="10688377" y="4060625"/>
              <a:ext cx="284977" cy="271173"/>
              <a:chOff x="11209667" y="1326560"/>
              <a:chExt cx="1287867" cy="1225483"/>
            </a:xfrm>
          </p:grpSpPr>
          <p:grpSp>
            <p:nvGrpSpPr>
              <p:cNvPr id="107" name="Group 106"/>
              <p:cNvGrpSpPr/>
              <p:nvPr/>
            </p:nvGrpSpPr>
            <p:grpSpPr>
              <a:xfrm>
                <a:off x="11209667" y="1326560"/>
                <a:ext cx="901749" cy="772996"/>
                <a:chOff x="11148003" y="2486796"/>
                <a:chExt cx="1527631" cy="1309513"/>
              </a:xfrm>
            </p:grpSpPr>
            <p:sp>
              <p:nvSpPr>
                <p:cNvPr id="114" name="Round Same Side Corner Rectangle 11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5" name="Round Same Side Corner Rectangle 11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08" name="Group 107"/>
              <p:cNvGrpSpPr/>
              <p:nvPr/>
            </p:nvGrpSpPr>
            <p:grpSpPr>
              <a:xfrm>
                <a:off x="11403194" y="1550235"/>
                <a:ext cx="900814" cy="772996"/>
                <a:chOff x="11148003" y="2486796"/>
                <a:chExt cx="1526047" cy="1309513"/>
              </a:xfrm>
            </p:grpSpPr>
            <p:sp>
              <p:nvSpPr>
                <p:cNvPr id="112" name="Round Same Side Corner Rectangle 11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3" name="Round Same Side Corner Rectangle 11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09" name="Group 108"/>
              <p:cNvGrpSpPr/>
              <p:nvPr/>
            </p:nvGrpSpPr>
            <p:grpSpPr>
              <a:xfrm>
                <a:off x="11595785" y="1779047"/>
                <a:ext cx="901749" cy="772996"/>
                <a:chOff x="11148003" y="2486796"/>
                <a:chExt cx="1527631" cy="1309513"/>
              </a:xfrm>
            </p:grpSpPr>
            <p:sp>
              <p:nvSpPr>
                <p:cNvPr id="110" name="Round Same Side Corner Rectangle 10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11" name="Round Same Side Corner Rectangle 11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cxnSp>
        <p:nvCxnSpPr>
          <p:cNvPr id="138" name="Straight Arrow Connector 137"/>
          <p:cNvCxnSpPr/>
          <p:nvPr/>
        </p:nvCxnSpPr>
        <p:spPr>
          <a:xfrm flipH="1">
            <a:off x="7207393" y="3480306"/>
            <a:ext cx="592769"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10607471" y="4508571"/>
            <a:ext cx="600828"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10599327" y="3756393"/>
            <a:ext cx="592769"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401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5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5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5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25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250"/>
                                        <p:tgtEl>
                                          <p:spTgt spid="138"/>
                                        </p:tgtEl>
                                      </p:cBhvr>
                                    </p:animEffect>
                                  </p:childTnLst>
                                </p:cTn>
                              </p:par>
                              <p:par>
                                <p:cTn id="23" presetID="10" presetClass="entr" presetSubtype="0" fill="hold" nodeType="with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250"/>
                                        <p:tgtEl>
                                          <p:spTgt spid="1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250"/>
                                        <p:tgtEl>
                                          <p:spTgt spid="3">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5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25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25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25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5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50"/>
                                        <p:tgtEl>
                                          <p:spTgt spid="3">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25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25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IoT Hub"/>
          <p:cNvGrpSpPr/>
          <p:nvPr/>
        </p:nvGrpSpPr>
        <p:grpSpPr>
          <a:xfrm>
            <a:off x="7200812" y="2065423"/>
            <a:ext cx="3120887" cy="3666587"/>
            <a:chOff x="8040050" y="1776741"/>
            <a:chExt cx="3121330" cy="3667107"/>
          </a:xfrm>
        </p:grpSpPr>
        <p:sp>
          <p:nvSpPr>
            <p:cNvPr id="130" name="IoT Hub"/>
            <p:cNvSpPr/>
            <p:nvPr/>
          </p:nvSpPr>
          <p:spPr bwMode="auto">
            <a:xfrm>
              <a:off x="8040050" y="1776741"/>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131" name="Device … 1"/>
            <p:cNvGrpSpPr/>
            <p:nvPr/>
          </p:nvGrpSpPr>
          <p:grpSpPr>
            <a:xfrm>
              <a:off x="8182180" y="2399916"/>
              <a:ext cx="1371391" cy="1554243"/>
              <a:chOff x="1829165" y="3680140"/>
              <a:chExt cx="1371585" cy="1554464"/>
            </a:xfrm>
          </p:grpSpPr>
          <p:sp>
            <p:nvSpPr>
              <p:cNvPr id="175" name="Rectangle 17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176" name="Rectangle 17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endpoint</a:t>
                </a:r>
              </a:p>
            </p:txBody>
          </p:sp>
          <p:sp>
            <p:nvSpPr>
              <p:cNvPr id="177" name="Rectangle 17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dirty="0">
                    <a:ln>
                      <a:noFill/>
                    </a:ln>
                    <a:solidFill>
                      <a:prstClr val="white"/>
                    </a:solidFill>
                    <a:effectLst/>
                    <a:uLnTx/>
                    <a:uFillTx/>
                    <a:latin typeface="Segoe UI"/>
                    <a:ea typeface="+mn-ea"/>
                    <a:cs typeface="+mn-cs"/>
                  </a:rPr>
                  <a:t>D2C send endpoint</a:t>
                </a:r>
              </a:p>
            </p:txBody>
          </p:sp>
        </p:grpSp>
        <p:sp>
          <p:nvSpPr>
            <p:cNvPr id="13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13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13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13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138" name="Device … 2"/>
            <p:cNvGrpSpPr/>
            <p:nvPr/>
          </p:nvGrpSpPr>
          <p:grpSpPr>
            <a:xfrm>
              <a:off x="9230616" y="4162091"/>
              <a:ext cx="190516" cy="315544"/>
              <a:chOff x="4593735" y="4663834"/>
              <a:chExt cx="152594" cy="252735"/>
            </a:xfrm>
          </p:grpSpPr>
          <p:sp>
            <p:nvSpPr>
              <p:cNvPr id="1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9" name="Device …4"/>
            <p:cNvGrpSpPr/>
            <p:nvPr/>
          </p:nvGrpSpPr>
          <p:grpSpPr>
            <a:xfrm>
              <a:off x="9058540" y="5075471"/>
              <a:ext cx="407905" cy="337660"/>
              <a:chOff x="517516" y="3589298"/>
              <a:chExt cx="1770439" cy="1465554"/>
            </a:xfrm>
          </p:grpSpPr>
          <p:sp>
            <p:nvSpPr>
              <p:cNvPr id="17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7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sp>
            <p:nvSpPr>
              <p:cNvPr id="17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0" name="Device …3"/>
            <p:cNvGrpSpPr/>
            <p:nvPr/>
          </p:nvGrpSpPr>
          <p:grpSpPr>
            <a:xfrm>
              <a:off x="9097415" y="4682284"/>
              <a:ext cx="339700" cy="204635"/>
              <a:chOff x="1783977" y="3232718"/>
              <a:chExt cx="423736" cy="255258"/>
            </a:xfrm>
          </p:grpSpPr>
          <p:sp>
            <p:nvSpPr>
              <p:cNvPr id="16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6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sp>
          <p:nvSpPr>
            <p:cNvPr id="14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nvGrpSpPr>
            <p:cNvPr id="142" name="IoT Hub management"/>
            <p:cNvGrpSpPr/>
            <p:nvPr/>
          </p:nvGrpSpPr>
          <p:grpSpPr>
            <a:xfrm>
              <a:off x="10475618" y="4755917"/>
              <a:ext cx="425518" cy="375193"/>
              <a:chOff x="5940450" y="5470954"/>
              <a:chExt cx="425518" cy="375193"/>
            </a:xfrm>
          </p:grpSpPr>
          <p:sp>
            <p:nvSpPr>
              <p:cNvPr id="159" name="Freeform 15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p:cNvGrpSpPr/>
              <p:nvPr/>
            </p:nvGrpSpPr>
            <p:grpSpPr>
              <a:xfrm>
                <a:off x="6032077" y="5601867"/>
                <a:ext cx="258584" cy="74058"/>
                <a:chOff x="5993561" y="5590711"/>
                <a:chExt cx="371622" cy="106432"/>
              </a:xfrm>
            </p:grpSpPr>
            <p:sp>
              <p:nvSpPr>
                <p:cNvPr id="165" name="Rectangle 16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1" name="Group 160"/>
              <p:cNvGrpSpPr/>
              <p:nvPr/>
            </p:nvGrpSpPr>
            <p:grpSpPr>
              <a:xfrm>
                <a:off x="6032077" y="5697143"/>
                <a:ext cx="258584" cy="74058"/>
                <a:chOff x="5993561" y="5590711"/>
                <a:chExt cx="371622" cy="106432"/>
              </a:xfrm>
            </p:grpSpPr>
            <p:sp>
              <p:nvSpPr>
                <p:cNvPr id="162" name="Rectangle 16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15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5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5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grpSp>
        <p:sp>
          <p:nvSpPr>
            <p:cNvPr id="14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146" name="Group 145"/>
            <p:cNvGrpSpPr/>
            <p:nvPr/>
          </p:nvGrpSpPr>
          <p:grpSpPr>
            <a:xfrm>
              <a:off x="10688377" y="4060625"/>
              <a:ext cx="284977" cy="271173"/>
              <a:chOff x="11209667" y="1326560"/>
              <a:chExt cx="1287867" cy="1225483"/>
            </a:xfrm>
          </p:grpSpPr>
          <p:grpSp>
            <p:nvGrpSpPr>
              <p:cNvPr id="147" name="Group 146"/>
              <p:cNvGrpSpPr/>
              <p:nvPr/>
            </p:nvGrpSpPr>
            <p:grpSpPr>
              <a:xfrm>
                <a:off x="11209667" y="1326560"/>
                <a:ext cx="901749" cy="772996"/>
                <a:chOff x="11148003" y="2486796"/>
                <a:chExt cx="1527631" cy="1309513"/>
              </a:xfrm>
            </p:grpSpPr>
            <p:sp>
              <p:nvSpPr>
                <p:cNvPr id="154" name="Round Same Side Corner Rectangle 15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5" name="Round Same Side Corner Rectangle 15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nvGrpSpPr>
              <p:cNvPr id="148" name="Group 147"/>
              <p:cNvGrpSpPr/>
              <p:nvPr/>
            </p:nvGrpSpPr>
            <p:grpSpPr>
              <a:xfrm>
                <a:off x="11403194" y="1550235"/>
                <a:ext cx="900814" cy="772996"/>
                <a:chOff x="11148003" y="2486796"/>
                <a:chExt cx="1526047" cy="1309513"/>
              </a:xfrm>
            </p:grpSpPr>
            <p:sp>
              <p:nvSpPr>
                <p:cNvPr id="152" name="Round Same Side Corner Rectangle 15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3" name="Round Same Side Corner Rectangle 15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nvGrpSpPr>
              <p:cNvPr id="149" name="Group 148"/>
              <p:cNvGrpSpPr/>
              <p:nvPr/>
            </p:nvGrpSpPr>
            <p:grpSpPr>
              <a:xfrm>
                <a:off x="11595785" y="1779047"/>
                <a:ext cx="901749" cy="772996"/>
                <a:chOff x="11148003" y="2486796"/>
                <a:chExt cx="1527631" cy="1309513"/>
              </a:xfrm>
            </p:grpSpPr>
            <p:sp>
              <p:nvSpPr>
                <p:cNvPr id="150" name="Round Same Side Corner Rectangle 14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51" name="Round Same Side Corner Rectangle 15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err="1">
                    <a:ln>
                      <a:noFill/>
                    </a:ln>
                    <a:solidFill>
                      <a:prstClr val="white"/>
                    </a:solidFill>
                    <a:effectLst/>
                    <a:uLnTx/>
                    <a:uFillTx/>
                    <a:latin typeface="Segoe UI"/>
                    <a:ea typeface="+mn-ea"/>
                    <a:cs typeface="+mn-cs"/>
                  </a:endParaRPr>
                </a:p>
              </p:txBody>
            </p:sp>
          </p:grpSp>
        </p:grpSp>
      </p:grpSp>
      <p:sp>
        <p:nvSpPr>
          <p:cNvPr id="2" name="Title 1"/>
          <p:cNvSpPr>
            <a:spLocks noGrp="1"/>
          </p:cNvSpPr>
          <p:nvPr>
            <p:ph type="title"/>
          </p:nvPr>
        </p:nvSpPr>
        <p:spPr/>
        <p:txBody>
          <a:bodyPr/>
          <a:lstStyle/>
          <a:p>
            <a:r>
              <a:rPr lang="en-US" dirty="0"/>
              <a:t>C2D - In the sample scenario</a:t>
            </a:r>
          </a:p>
        </p:txBody>
      </p:sp>
      <p:sp>
        <p:nvSpPr>
          <p:cNvPr id="88" name="Text Placeholder 87"/>
          <p:cNvSpPr>
            <a:spLocks noGrp="1"/>
          </p:cNvSpPr>
          <p:nvPr>
            <p:ph sz="quarter" idx="10"/>
          </p:nvPr>
        </p:nvSpPr>
        <p:spPr>
          <a:xfrm>
            <a:off x="274320" y="1377365"/>
            <a:ext cx="10972800" cy="5339923"/>
          </a:xfrm>
        </p:spPr>
        <p:txBody>
          <a:bodyPr/>
          <a:lstStyle/>
          <a:p>
            <a:r>
              <a:rPr lang="en-US" b="1" dirty="0"/>
              <a:t>Portal</a:t>
            </a:r>
          </a:p>
          <a:p>
            <a:pPr lvl="1"/>
            <a:r>
              <a:rPr lang="en-US" dirty="0"/>
              <a:t>Sends commands to individual motors</a:t>
            </a:r>
          </a:p>
          <a:p>
            <a:pPr lvl="1"/>
            <a:r>
              <a:rPr lang="en-US" dirty="0"/>
              <a:t>Store command in store</a:t>
            </a:r>
          </a:p>
          <a:p>
            <a:r>
              <a:rPr lang="en-US" b="1" dirty="0"/>
              <a:t>Device</a:t>
            </a:r>
          </a:p>
          <a:p>
            <a:pPr lvl="1"/>
            <a:r>
              <a:rPr lang="en-US" dirty="0"/>
              <a:t>Accepts </a:t>
            </a:r>
            <a:r>
              <a:rPr lang="en-US" b="1" dirty="0"/>
              <a:t>Stop</a:t>
            </a:r>
            <a:r>
              <a:rPr lang="en-US" dirty="0"/>
              <a:t> and </a:t>
            </a:r>
            <a:r>
              <a:rPr lang="en-US" b="1" dirty="0"/>
              <a:t>Start</a:t>
            </a:r>
            <a:r>
              <a:rPr lang="en-US" dirty="0"/>
              <a:t> commands</a:t>
            </a:r>
          </a:p>
          <a:p>
            <a:pPr lvl="1">
              <a:lnSpc>
                <a:spcPct val="100000"/>
              </a:lnSpc>
            </a:pPr>
            <a:r>
              <a:rPr lang="en-US" dirty="0"/>
              <a:t>Commands are long-running, when </a:t>
            </a:r>
            <a:br>
              <a:rPr lang="en-US" dirty="0"/>
            </a:br>
            <a:r>
              <a:rPr lang="en-US" dirty="0"/>
              <a:t>completed/rejected a response is sent</a:t>
            </a:r>
          </a:p>
          <a:p>
            <a:r>
              <a:rPr lang="en-US" b="1" dirty="0"/>
              <a:t>Event Processor</a:t>
            </a:r>
          </a:p>
          <a:p>
            <a:pPr lvl="1"/>
            <a:r>
              <a:rPr lang="en-US" dirty="0"/>
              <a:t>Correlation-id to filter responses from </a:t>
            </a:r>
            <a:br>
              <a:rPr lang="en-US" dirty="0"/>
            </a:br>
            <a:r>
              <a:rPr lang="en-US" dirty="0"/>
              <a:t>telemetry</a:t>
            </a:r>
          </a:p>
          <a:p>
            <a:pPr lvl="1"/>
            <a:r>
              <a:rPr lang="en-US" dirty="0"/>
              <a:t>Updates outcome on command registry</a:t>
            </a:r>
          </a:p>
          <a:p>
            <a:pPr lvl="1"/>
            <a:r>
              <a:rPr lang="en-US" dirty="0"/>
              <a:t>A message could be sent to a SB T/Q to parallelize </a:t>
            </a:r>
            <a:br>
              <a:rPr lang="en-US" dirty="0"/>
            </a:br>
            <a:r>
              <a:rPr lang="en-US" dirty="0"/>
              <a:t>work among multiple instances</a:t>
            </a:r>
          </a:p>
        </p:txBody>
      </p:sp>
      <p:grpSp>
        <p:nvGrpSpPr>
          <p:cNvPr id="103" name="Event Processor"/>
          <p:cNvGrpSpPr/>
          <p:nvPr/>
        </p:nvGrpSpPr>
        <p:grpSpPr>
          <a:xfrm>
            <a:off x="10064851" y="2078465"/>
            <a:ext cx="2201170" cy="725334"/>
            <a:chOff x="10031529" y="1942799"/>
            <a:chExt cx="2201483" cy="725437"/>
          </a:xfrm>
        </p:grpSpPr>
        <p:sp>
          <p:nvSpPr>
            <p:cNvPr id="104" name="Rectangle 103"/>
            <p:cNvSpPr/>
            <p:nvPr/>
          </p:nvSpPr>
          <p:spPr>
            <a:xfrm>
              <a:off x="10463681" y="1942799"/>
              <a:ext cx="1769331" cy="72543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a:t>
              </a:r>
              <a:b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Processor</a:t>
              </a:r>
            </a:p>
          </p:txBody>
        </p:sp>
        <p:cxnSp>
          <p:nvCxnSpPr>
            <p:cNvPr id="105" name="Straight Arrow Connector 104"/>
            <p:cNvCxnSpPr/>
            <p:nvPr/>
          </p:nvCxnSpPr>
          <p:spPr>
            <a:xfrm>
              <a:off x="10031529" y="2182252"/>
              <a:ext cx="432152"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06" name="Event processing"/>
            <p:cNvGrpSpPr/>
            <p:nvPr/>
          </p:nvGrpSpPr>
          <p:grpSpPr>
            <a:xfrm>
              <a:off x="11467444" y="2049893"/>
              <a:ext cx="504964" cy="511248"/>
              <a:chOff x="3876323" y="2412935"/>
              <a:chExt cx="981584" cy="1503227"/>
            </a:xfrm>
          </p:grpSpPr>
          <p:grpSp>
            <p:nvGrpSpPr>
              <p:cNvPr id="107" name="Group 106"/>
              <p:cNvGrpSpPr/>
              <p:nvPr/>
            </p:nvGrpSpPr>
            <p:grpSpPr>
              <a:xfrm>
                <a:off x="4075337" y="2655193"/>
                <a:ext cx="640701" cy="978962"/>
                <a:chOff x="3978978" y="2691315"/>
                <a:chExt cx="745467" cy="1374671"/>
              </a:xfrm>
            </p:grpSpPr>
            <p:sp>
              <p:nvSpPr>
                <p:cNvPr id="110" name="Rectangle 109"/>
                <p:cNvSpPr/>
                <p:nvPr>
                  <p:custDataLst>
                    <p:tags r:id="rId1"/>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1" name="Rectangle 110"/>
                <p:cNvSpPr/>
                <p:nvPr>
                  <p:custDataLst>
                    <p:tags r:id="rId2"/>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2" name="Rectangle 111"/>
                <p:cNvSpPr/>
                <p:nvPr>
                  <p:custDataLst>
                    <p:tags r:id="rId3"/>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3" name="Rectangle 112"/>
                <p:cNvSpPr/>
                <p:nvPr>
                  <p:custDataLst>
                    <p:tags r:id="rId4"/>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4" name="Rectangle 113"/>
                <p:cNvSpPr/>
                <p:nvPr>
                  <p:custDataLst>
                    <p:tags r:id="rId5"/>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15" name="Rectangle 114"/>
                <p:cNvSpPr/>
                <p:nvPr>
                  <p:custDataLst>
                    <p:tags r:id="rId6"/>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1499"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08" name="Freeform 107"/>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108"/>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16" name="Portal"/>
          <p:cNvGrpSpPr/>
          <p:nvPr/>
        </p:nvGrpSpPr>
        <p:grpSpPr>
          <a:xfrm>
            <a:off x="10268982" y="3803775"/>
            <a:ext cx="1997037" cy="1964947"/>
            <a:chOff x="10235691" y="3668354"/>
            <a:chExt cx="1997320" cy="1965226"/>
          </a:xfrm>
        </p:grpSpPr>
        <p:sp>
          <p:nvSpPr>
            <p:cNvPr id="117" name="Rectangle 116"/>
            <p:cNvSpPr/>
            <p:nvPr/>
          </p:nvSpPr>
          <p:spPr>
            <a:xfrm>
              <a:off x="10415816" y="4410546"/>
              <a:ext cx="1817195" cy="12230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120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Portal</a:t>
              </a:r>
            </a:p>
          </p:txBody>
        </p:sp>
        <p:cxnSp>
          <p:nvCxnSpPr>
            <p:cNvPr id="118" name="Straight Arrow Connector 117"/>
            <p:cNvCxnSpPr/>
            <p:nvPr/>
          </p:nvCxnSpPr>
          <p:spPr>
            <a:xfrm flipH="1" flipV="1">
              <a:off x="10235691" y="3668354"/>
              <a:ext cx="638566" cy="645629"/>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19" name="Group 134"/>
            <p:cNvGrpSpPr>
              <a:grpSpLocks noChangeAspect="1"/>
            </p:cNvGrpSpPr>
            <p:nvPr/>
          </p:nvGrpSpPr>
          <p:grpSpPr bwMode="auto">
            <a:xfrm>
              <a:off x="10908067" y="4590414"/>
              <a:ext cx="832693" cy="668733"/>
              <a:chOff x="1207" y="2401"/>
              <a:chExt cx="904" cy="726"/>
            </a:xfrm>
            <a:solidFill>
              <a:srgbClr val="8BBF0B"/>
            </a:solidFill>
          </p:grpSpPr>
          <p:sp>
            <p:nvSpPr>
              <p:cNvPr id="120" name="Freeform 135"/>
              <p:cNvSpPr>
                <a:spLocks noEditPoints="1"/>
              </p:cNvSpPr>
              <p:nvPr/>
            </p:nvSpPr>
            <p:spPr bwMode="auto">
              <a:xfrm>
                <a:off x="1207" y="2401"/>
                <a:ext cx="904" cy="726"/>
              </a:xfrm>
              <a:custGeom>
                <a:avLst/>
                <a:gdLst>
                  <a:gd name="T0" fmla="*/ 368 w 380"/>
                  <a:gd name="T1" fmla="*/ 0 h 304"/>
                  <a:gd name="T2" fmla="*/ 193 w 380"/>
                  <a:gd name="T3" fmla="*/ 0 h 304"/>
                  <a:gd name="T4" fmla="*/ 187 w 380"/>
                  <a:gd name="T5" fmla="*/ 0 h 304"/>
                  <a:gd name="T6" fmla="*/ 11 w 380"/>
                  <a:gd name="T7" fmla="*/ 0 h 304"/>
                  <a:gd name="T8" fmla="*/ 0 w 380"/>
                  <a:gd name="T9" fmla="*/ 11 h 304"/>
                  <a:gd name="T10" fmla="*/ 0 w 380"/>
                  <a:gd name="T11" fmla="*/ 227 h 304"/>
                  <a:gd name="T12" fmla="*/ 0 w 380"/>
                  <a:gd name="T13" fmla="*/ 228 h 304"/>
                  <a:gd name="T14" fmla="*/ 0 w 380"/>
                  <a:gd name="T15" fmla="*/ 248 h 304"/>
                  <a:gd name="T16" fmla="*/ 0 w 380"/>
                  <a:gd name="T17" fmla="*/ 249 h 304"/>
                  <a:gd name="T18" fmla="*/ 11 w 380"/>
                  <a:gd name="T19" fmla="*/ 260 h 304"/>
                  <a:gd name="T20" fmla="*/ 152 w 380"/>
                  <a:gd name="T21" fmla="*/ 260 h 304"/>
                  <a:gd name="T22" fmla="*/ 143 w 380"/>
                  <a:gd name="T23" fmla="*/ 287 h 304"/>
                  <a:gd name="T24" fmla="*/ 132 w 380"/>
                  <a:gd name="T25" fmla="*/ 301 h 304"/>
                  <a:gd name="T26" fmla="*/ 145 w 380"/>
                  <a:gd name="T27" fmla="*/ 304 h 304"/>
                  <a:gd name="T28" fmla="*/ 190 w 380"/>
                  <a:gd name="T29" fmla="*/ 304 h 304"/>
                  <a:gd name="T30" fmla="*/ 193 w 380"/>
                  <a:gd name="T31" fmla="*/ 304 h 304"/>
                  <a:gd name="T32" fmla="*/ 238 w 380"/>
                  <a:gd name="T33" fmla="*/ 304 h 304"/>
                  <a:gd name="T34" fmla="*/ 250 w 380"/>
                  <a:gd name="T35" fmla="*/ 300 h 304"/>
                  <a:gd name="T36" fmla="*/ 250 w 380"/>
                  <a:gd name="T37" fmla="*/ 300 h 304"/>
                  <a:gd name="T38" fmla="*/ 250 w 380"/>
                  <a:gd name="T39" fmla="*/ 299 h 304"/>
                  <a:gd name="T40" fmla="*/ 250 w 380"/>
                  <a:gd name="T41" fmla="*/ 299 h 304"/>
                  <a:gd name="T42" fmla="*/ 238 w 380"/>
                  <a:gd name="T43" fmla="*/ 287 h 304"/>
                  <a:gd name="T44" fmla="*/ 230 w 380"/>
                  <a:gd name="T45" fmla="*/ 261 h 304"/>
                  <a:gd name="T46" fmla="*/ 368 w 380"/>
                  <a:gd name="T47" fmla="*/ 261 h 304"/>
                  <a:gd name="T48" fmla="*/ 380 w 380"/>
                  <a:gd name="T49" fmla="*/ 249 h 304"/>
                  <a:gd name="T50" fmla="*/ 380 w 380"/>
                  <a:gd name="T51" fmla="*/ 248 h 304"/>
                  <a:gd name="T52" fmla="*/ 380 w 380"/>
                  <a:gd name="T53" fmla="*/ 228 h 304"/>
                  <a:gd name="T54" fmla="*/ 380 w 380"/>
                  <a:gd name="T55" fmla="*/ 227 h 304"/>
                  <a:gd name="T56" fmla="*/ 380 w 380"/>
                  <a:gd name="T57" fmla="*/ 11 h 304"/>
                  <a:gd name="T58" fmla="*/ 368 w 380"/>
                  <a:gd name="T59" fmla="*/ 0 h 304"/>
                  <a:gd name="T60" fmla="*/ 190 w 380"/>
                  <a:gd name="T61" fmla="*/ 250 h 304"/>
                  <a:gd name="T62" fmla="*/ 182 w 380"/>
                  <a:gd name="T63" fmla="*/ 242 h 304"/>
                  <a:gd name="T64" fmla="*/ 190 w 380"/>
                  <a:gd name="T65" fmla="*/ 235 h 304"/>
                  <a:gd name="T66" fmla="*/ 197 w 380"/>
                  <a:gd name="T67" fmla="*/ 242 h 304"/>
                  <a:gd name="T68" fmla="*/ 190 w 380"/>
                  <a:gd name="T69" fmla="*/ 250 h 304"/>
                  <a:gd name="T70" fmla="*/ 364 w 380"/>
                  <a:gd name="T71" fmla="*/ 211 h 304"/>
                  <a:gd name="T72" fmla="*/ 16 w 380"/>
                  <a:gd name="T73" fmla="*/ 211 h 304"/>
                  <a:gd name="T74" fmla="*/ 16 w 380"/>
                  <a:gd name="T75" fmla="*/ 15 h 304"/>
                  <a:gd name="T76" fmla="*/ 364 w 380"/>
                  <a:gd name="T77" fmla="*/ 15 h 304"/>
                  <a:gd name="T78" fmla="*/ 364 w 380"/>
                  <a:gd name="T79" fmla="*/ 211 h 304"/>
                  <a:gd name="T80" fmla="*/ 364 w 380"/>
                  <a:gd name="T81" fmla="*/ 211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0" h="304">
                    <a:moveTo>
                      <a:pt x="368" y="0"/>
                    </a:moveTo>
                    <a:cubicBezTo>
                      <a:pt x="193" y="0"/>
                      <a:pt x="193" y="0"/>
                      <a:pt x="193" y="0"/>
                    </a:cubicBezTo>
                    <a:cubicBezTo>
                      <a:pt x="187" y="0"/>
                      <a:pt x="187" y="0"/>
                      <a:pt x="187" y="0"/>
                    </a:cubicBezTo>
                    <a:cubicBezTo>
                      <a:pt x="11" y="0"/>
                      <a:pt x="11" y="0"/>
                      <a:pt x="11" y="0"/>
                    </a:cubicBezTo>
                    <a:cubicBezTo>
                      <a:pt x="5" y="0"/>
                      <a:pt x="0" y="4"/>
                      <a:pt x="0" y="11"/>
                    </a:cubicBezTo>
                    <a:cubicBezTo>
                      <a:pt x="0" y="227"/>
                      <a:pt x="0" y="227"/>
                      <a:pt x="0" y="227"/>
                    </a:cubicBezTo>
                    <a:cubicBezTo>
                      <a:pt x="0" y="228"/>
                      <a:pt x="0" y="228"/>
                      <a:pt x="0" y="228"/>
                    </a:cubicBezTo>
                    <a:cubicBezTo>
                      <a:pt x="0" y="248"/>
                      <a:pt x="0" y="248"/>
                      <a:pt x="0" y="248"/>
                    </a:cubicBezTo>
                    <a:cubicBezTo>
                      <a:pt x="0" y="249"/>
                      <a:pt x="0" y="249"/>
                      <a:pt x="0" y="249"/>
                    </a:cubicBezTo>
                    <a:cubicBezTo>
                      <a:pt x="0" y="255"/>
                      <a:pt x="5" y="260"/>
                      <a:pt x="11" y="260"/>
                    </a:cubicBezTo>
                    <a:cubicBezTo>
                      <a:pt x="152" y="260"/>
                      <a:pt x="152" y="260"/>
                      <a:pt x="152" y="260"/>
                    </a:cubicBezTo>
                    <a:cubicBezTo>
                      <a:pt x="152" y="264"/>
                      <a:pt x="151" y="279"/>
                      <a:pt x="143" y="287"/>
                    </a:cubicBezTo>
                    <a:cubicBezTo>
                      <a:pt x="137" y="293"/>
                      <a:pt x="129" y="298"/>
                      <a:pt x="132" y="301"/>
                    </a:cubicBezTo>
                    <a:cubicBezTo>
                      <a:pt x="133" y="303"/>
                      <a:pt x="137" y="304"/>
                      <a:pt x="145" y="304"/>
                    </a:cubicBezTo>
                    <a:cubicBezTo>
                      <a:pt x="163" y="304"/>
                      <a:pt x="183" y="304"/>
                      <a:pt x="190" y="304"/>
                    </a:cubicBezTo>
                    <a:cubicBezTo>
                      <a:pt x="192" y="304"/>
                      <a:pt x="193" y="304"/>
                      <a:pt x="193" y="304"/>
                    </a:cubicBezTo>
                    <a:cubicBezTo>
                      <a:pt x="200" y="304"/>
                      <a:pt x="219" y="304"/>
                      <a:pt x="238" y="304"/>
                    </a:cubicBezTo>
                    <a:cubicBezTo>
                      <a:pt x="247" y="304"/>
                      <a:pt x="250" y="302"/>
                      <a:pt x="250" y="300"/>
                    </a:cubicBezTo>
                    <a:cubicBezTo>
                      <a:pt x="250" y="300"/>
                      <a:pt x="250" y="300"/>
                      <a:pt x="250" y="300"/>
                    </a:cubicBezTo>
                    <a:cubicBezTo>
                      <a:pt x="250" y="299"/>
                      <a:pt x="250" y="299"/>
                      <a:pt x="250" y="299"/>
                    </a:cubicBezTo>
                    <a:cubicBezTo>
                      <a:pt x="250" y="299"/>
                      <a:pt x="250" y="299"/>
                      <a:pt x="250" y="299"/>
                    </a:cubicBezTo>
                    <a:cubicBezTo>
                      <a:pt x="249" y="296"/>
                      <a:pt x="243" y="292"/>
                      <a:pt x="238" y="287"/>
                    </a:cubicBezTo>
                    <a:cubicBezTo>
                      <a:pt x="231" y="280"/>
                      <a:pt x="230" y="264"/>
                      <a:pt x="230" y="261"/>
                    </a:cubicBezTo>
                    <a:cubicBezTo>
                      <a:pt x="368" y="261"/>
                      <a:pt x="368" y="261"/>
                      <a:pt x="368" y="261"/>
                    </a:cubicBezTo>
                    <a:cubicBezTo>
                      <a:pt x="374" y="261"/>
                      <a:pt x="380" y="255"/>
                      <a:pt x="380" y="249"/>
                    </a:cubicBezTo>
                    <a:cubicBezTo>
                      <a:pt x="380" y="248"/>
                      <a:pt x="380" y="248"/>
                      <a:pt x="380" y="248"/>
                    </a:cubicBezTo>
                    <a:cubicBezTo>
                      <a:pt x="380" y="228"/>
                      <a:pt x="380" y="228"/>
                      <a:pt x="380" y="228"/>
                    </a:cubicBezTo>
                    <a:cubicBezTo>
                      <a:pt x="380" y="227"/>
                      <a:pt x="380" y="227"/>
                      <a:pt x="380" y="227"/>
                    </a:cubicBezTo>
                    <a:cubicBezTo>
                      <a:pt x="380" y="11"/>
                      <a:pt x="380" y="11"/>
                      <a:pt x="380" y="11"/>
                    </a:cubicBezTo>
                    <a:cubicBezTo>
                      <a:pt x="380" y="4"/>
                      <a:pt x="374" y="0"/>
                      <a:pt x="368" y="0"/>
                    </a:cubicBezTo>
                    <a:close/>
                    <a:moveTo>
                      <a:pt x="190" y="250"/>
                    </a:moveTo>
                    <a:cubicBezTo>
                      <a:pt x="185" y="250"/>
                      <a:pt x="182" y="246"/>
                      <a:pt x="182" y="242"/>
                    </a:cubicBezTo>
                    <a:cubicBezTo>
                      <a:pt x="182" y="238"/>
                      <a:pt x="185" y="235"/>
                      <a:pt x="190" y="235"/>
                    </a:cubicBezTo>
                    <a:cubicBezTo>
                      <a:pt x="194" y="235"/>
                      <a:pt x="197" y="238"/>
                      <a:pt x="197" y="242"/>
                    </a:cubicBezTo>
                    <a:cubicBezTo>
                      <a:pt x="197" y="246"/>
                      <a:pt x="194" y="250"/>
                      <a:pt x="190" y="250"/>
                    </a:cubicBezTo>
                    <a:close/>
                    <a:moveTo>
                      <a:pt x="364" y="211"/>
                    </a:moveTo>
                    <a:cubicBezTo>
                      <a:pt x="16" y="211"/>
                      <a:pt x="16" y="211"/>
                      <a:pt x="16" y="211"/>
                    </a:cubicBezTo>
                    <a:cubicBezTo>
                      <a:pt x="16" y="15"/>
                      <a:pt x="16" y="15"/>
                      <a:pt x="16" y="15"/>
                    </a:cubicBezTo>
                    <a:cubicBezTo>
                      <a:pt x="364" y="15"/>
                      <a:pt x="364" y="15"/>
                      <a:pt x="364" y="15"/>
                    </a:cubicBezTo>
                    <a:cubicBezTo>
                      <a:pt x="364" y="211"/>
                      <a:pt x="364" y="211"/>
                      <a:pt x="364" y="211"/>
                    </a:cubicBezTo>
                    <a:cubicBezTo>
                      <a:pt x="364" y="211"/>
                      <a:pt x="364" y="211"/>
                      <a:pt x="364" y="21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136"/>
              <p:cNvSpPr>
                <a:spLocks/>
              </p:cNvSpPr>
              <p:nvPr/>
            </p:nvSpPr>
            <p:spPr bwMode="auto">
              <a:xfrm>
                <a:off x="1400" y="2559"/>
                <a:ext cx="45" cy="74"/>
              </a:xfrm>
              <a:custGeom>
                <a:avLst/>
                <a:gdLst>
                  <a:gd name="T0" fmla="*/ 19 w 19"/>
                  <a:gd name="T1" fmla="*/ 28 h 31"/>
                  <a:gd name="T2" fmla="*/ 19 w 19"/>
                  <a:gd name="T3" fmla="*/ 3 h 31"/>
                  <a:gd name="T4" fmla="*/ 16 w 19"/>
                  <a:gd name="T5" fmla="*/ 0 h 31"/>
                  <a:gd name="T6" fmla="*/ 3 w 19"/>
                  <a:gd name="T7" fmla="*/ 0 h 31"/>
                  <a:gd name="T8" fmla="*/ 0 w 19"/>
                  <a:gd name="T9" fmla="*/ 3 h 31"/>
                  <a:gd name="T10" fmla="*/ 0 w 19"/>
                  <a:gd name="T11" fmla="*/ 28 h 31"/>
                  <a:gd name="T12" fmla="*/ 3 w 19"/>
                  <a:gd name="T13" fmla="*/ 31 h 31"/>
                  <a:gd name="T14" fmla="*/ 16 w 19"/>
                  <a:gd name="T15" fmla="*/ 31 h 31"/>
                  <a:gd name="T16" fmla="*/ 19 w 19"/>
                  <a:gd name="T1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19" y="28"/>
                    </a:moveTo>
                    <a:cubicBezTo>
                      <a:pt x="19" y="3"/>
                      <a:pt x="19" y="3"/>
                      <a:pt x="19" y="3"/>
                    </a:cubicBezTo>
                    <a:cubicBezTo>
                      <a:pt x="19" y="1"/>
                      <a:pt x="17" y="0"/>
                      <a:pt x="16" y="0"/>
                    </a:cubicBezTo>
                    <a:cubicBezTo>
                      <a:pt x="3" y="0"/>
                      <a:pt x="3" y="0"/>
                      <a:pt x="3" y="0"/>
                    </a:cubicBezTo>
                    <a:cubicBezTo>
                      <a:pt x="1" y="0"/>
                      <a:pt x="0" y="1"/>
                      <a:pt x="0" y="3"/>
                    </a:cubicBezTo>
                    <a:cubicBezTo>
                      <a:pt x="0" y="28"/>
                      <a:pt x="0" y="28"/>
                      <a:pt x="0" y="28"/>
                    </a:cubicBezTo>
                    <a:cubicBezTo>
                      <a:pt x="0" y="29"/>
                      <a:pt x="1" y="31"/>
                      <a:pt x="3" y="31"/>
                    </a:cubicBezTo>
                    <a:cubicBezTo>
                      <a:pt x="16" y="31"/>
                      <a:pt x="16" y="31"/>
                      <a:pt x="16" y="31"/>
                    </a:cubicBezTo>
                    <a:cubicBezTo>
                      <a:pt x="17" y="31"/>
                      <a:pt x="19" y="29"/>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137"/>
              <p:cNvSpPr>
                <a:spLocks/>
              </p:cNvSpPr>
              <p:nvPr/>
            </p:nvSpPr>
            <p:spPr bwMode="auto">
              <a:xfrm>
                <a:off x="1474" y="2520"/>
                <a:ext cx="45" cy="113"/>
              </a:xfrm>
              <a:custGeom>
                <a:avLst/>
                <a:gdLst>
                  <a:gd name="T0" fmla="*/ 3 w 19"/>
                  <a:gd name="T1" fmla="*/ 47 h 47"/>
                  <a:gd name="T2" fmla="*/ 16 w 19"/>
                  <a:gd name="T3" fmla="*/ 47 h 47"/>
                  <a:gd name="T4" fmla="*/ 19 w 19"/>
                  <a:gd name="T5" fmla="*/ 44 h 47"/>
                  <a:gd name="T6" fmla="*/ 19 w 19"/>
                  <a:gd name="T7" fmla="*/ 3 h 47"/>
                  <a:gd name="T8" fmla="*/ 16 w 19"/>
                  <a:gd name="T9" fmla="*/ 0 h 47"/>
                  <a:gd name="T10" fmla="*/ 3 w 19"/>
                  <a:gd name="T11" fmla="*/ 0 h 47"/>
                  <a:gd name="T12" fmla="*/ 0 w 19"/>
                  <a:gd name="T13" fmla="*/ 3 h 47"/>
                  <a:gd name="T14" fmla="*/ 0 w 19"/>
                  <a:gd name="T15" fmla="*/ 44 h 47"/>
                  <a:gd name="T16" fmla="*/ 3 w 19"/>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7">
                    <a:moveTo>
                      <a:pt x="3" y="47"/>
                    </a:moveTo>
                    <a:cubicBezTo>
                      <a:pt x="16" y="47"/>
                      <a:pt x="16" y="47"/>
                      <a:pt x="16" y="47"/>
                    </a:cubicBezTo>
                    <a:cubicBezTo>
                      <a:pt x="18" y="47"/>
                      <a:pt x="19" y="45"/>
                      <a:pt x="19" y="44"/>
                    </a:cubicBezTo>
                    <a:cubicBezTo>
                      <a:pt x="19" y="3"/>
                      <a:pt x="19" y="3"/>
                      <a:pt x="19" y="3"/>
                    </a:cubicBezTo>
                    <a:cubicBezTo>
                      <a:pt x="19" y="2"/>
                      <a:pt x="18" y="0"/>
                      <a:pt x="16" y="0"/>
                    </a:cubicBezTo>
                    <a:cubicBezTo>
                      <a:pt x="3" y="0"/>
                      <a:pt x="3" y="0"/>
                      <a:pt x="3" y="0"/>
                    </a:cubicBezTo>
                    <a:cubicBezTo>
                      <a:pt x="1" y="0"/>
                      <a:pt x="0" y="2"/>
                      <a:pt x="0" y="3"/>
                    </a:cubicBezTo>
                    <a:cubicBezTo>
                      <a:pt x="0" y="44"/>
                      <a:pt x="0" y="44"/>
                      <a:pt x="0" y="44"/>
                    </a:cubicBezTo>
                    <a:cubicBezTo>
                      <a:pt x="0" y="45"/>
                      <a:pt x="1" y="47"/>
                      <a:pt x="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138"/>
              <p:cNvSpPr>
                <a:spLocks/>
              </p:cNvSpPr>
              <p:nvPr/>
            </p:nvSpPr>
            <p:spPr bwMode="auto">
              <a:xfrm>
                <a:off x="1547" y="2485"/>
                <a:ext cx="46" cy="148"/>
              </a:xfrm>
              <a:custGeom>
                <a:avLst/>
                <a:gdLst>
                  <a:gd name="T0" fmla="*/ 16 w 19"/>
                  <a:gd name="T1" fmla="*/ 0 h 62"/>
                  <a:gd name="T2" fmla="*/ 3 w 19"/>
                  <a:gd name="T3" fmla="*/ 0 h 62"/>
                  <a:gd name="T4" fmla="*/ 0 w 19"/>
                  <a:gd name="T5" fmla="*/ 3 h 62"/>
                  <a:gd name="T6" fmla="*/ 0 w 19"/>
                  <a:gd name="T7" fmla="*/ 59 h 62"/>
                  <a:gd name="T8" fmla="*/ 3 w 19"/>
                  <a:gd name="T9" fmla="*/ 62 h 62"/>
                  <a:gd name="T10" fmla="*/ 16 w 19"/>
                  <a:gd name="T11" fmla="*/ 62 h 62"/>
                  <a:gd name="T12" fmla="*/ 19 w 19"/>
                  <a:gd name="T13" fmla="*/ 59 h 62"/>
                  <a:gd name="T14" fmla="*/ 19 w 19"/>
                  <a:gd name="T15" fmla="*/ 3 h 62"/>
                  <a:gd name="T16" fmla="*/ 16 w 1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2">
                    <a:moveTo>
                      <a:pt x="16" y="0"/>
                    </a:moveTo>
                    <a:cubicBezTo>
                      <a:pt x="3" y="0"/>
                      <a:pt x="3" y="0"/>
                      <a:pt x="3" y="0"/>
                    </a:cubicBezTo>
                    <a:cubicBezTo>
                      <a:pt x="2" y="0"/>
                      <a:pt x="0" y="1"/>
                      <a:pt x="0" y="3"/>
                    </a:cubicBezTo>
                    <a:cubicBezTo>
                      <a:pt x="0" y="59"/>
                      <a:pt x="0" y="59"/>
                      <a:pt x="0" y="59"/>
                    </a:cubicBezTo>
                    <a:cubicBezTo>
                      <a:pt x="0" y="60"/>
                      <a:pt x="2" y="62"/>
                      <a:pt x="3" y="62"/>
                    </a:cubicBezTo>
                    <a:cubicBezTo>
                      <a:pt x="16" y="62"/>
                      <a:pt x="16" y="62"/>
                      <a:pt x="16" y="62"/>
                    </a:cubicBezTo>
                    <a:cubicBezTo>
                      <a:pt x="18" y="62"/>
                      <a:pt x="19" y="60"/>
                      <a:pt x="19" y="59"/>
                    </a:cubicBezTo>
                    <a:cubicBezTo>
                      <a:pt x="19" y="3"/>
                      <a:pt x="19" y="3"/>
                      <a:pt x="19" y="3"/>
                    </a:cubicBezTo>
                    <a:cubicBezTo>
                      <a:pt x="19" y="1"/>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139"/>
              <p:cNvSpPr>
                <a:spLocks/>
              </p:cNvSpPr>
              <p:nvPr/>
            </p:nvSpPr>
            <p:spPr bwMode="auto">
              <a:xfrm>
                <a:off x="1412" y="2685"/>
                <a:ext cx="81" cy="119"/>
              </a:xfrm>
              <a:custGeom>
                <a:avLst/>
                <a:gdLst>
                  <a:gd name="T0" fmla="*/ 34 w 34"/>
                  <a:gd name="T1" fmla="*/ 33 h 50"/>
                  <a:gd name="T2" fmla="*/ 34 w 34"/>
                  <a:gd name="T3" fmla="*/ 0 h 50"/>
                  <a:gd name="T4" fmla="*/ 18 w 34"/>
                  <a:gd name="T5" fmla="*/ 4 h 50"/>
                  <a:gd name="T6" fmla="*/ 2 w 34"/>
                  <a:gd name="T7" fmla="*/ 25 h 50"/>
                  <a:gd name="T8" fmla="*/ 5 w 34"/>
                  <a:gd name="T9" fmla="*/ 50 h 50"/>
                  <a:gd name="T10" fmla="*/ 34 w 34"/>
                  <a:gd name="T11" fmla="*/ 33 h 50"/>
                </a:gdLst>
                <a:ahLst/>
                <a:cxnLst>
                  <a:cxn ang="0">
                    <a:pos x="T0" y="T1"/>
                  </a:cxn>
                  <a:cxn ang="0">
                    <a:pos x="T2" y="T3"/>
                  </a:cxn>
                  <a:cxn ang="0">
                    <a:pos x="T4" y="T5"/>
                  </a:cxn>
                  <a:cxn ang="0">
                    <a:pos x="T6" y="T7"/>
                  </a:cxn>
                  <a:cxn ang="0">
                    <a:pos x="T8" y="T9"/>
                  </a:cxn>
                  <a:cxn ang="0">
                    <a:pos x="T10" y="T11"/>
                  </a:cxn>
                </a:cxnLst>
                <a:rect l="0" t="0" r="r" b="b"/>
                <a:pathLst>
                  <a:path w="34" h="50">
                    <a:moveTo>
                      <a:pt x="34" y="33"/>
                    </a:moveTo>
                    <a:cubicBezTo>
                      <a:pt x="34" y="0"/>
                      <a:pt x="34" y="0"/>
                      <a:pt x="34" y="0"/>
                    </a:cubicBezTo>
                    <a:cubicBezTo>
                      <a:pt x="28" y="0"/>
                      <a:pt x="23" y="2"/>
                      <a:pt x="18" y="4"/>
                    </a:cubicBezTo>
                    <a:cubicBezTo>
                      <a:pt x="10" y="9"/>
                      <a:pt x="5" y="16"/>
                      <a:pt x="2" y="25"/>
                    </a:cubicBezTo>
                    <a:cubicBezTo>
                      <a:pt x="0" y="34"/>
                      <a:pt x="1" y="43"/>
                      <a:pt x="5" y="50"/>
                    </a:cubicBez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140"/>
              <p:cNvSpPr>
                <a:spLocks/>
              </p:cNvSpPr>
              <p:nvPr/>
            </p:nvSpPr>
            <p:spPr bwMode="auto">
              <a:xfrm>
                <a:off x="1426" y="2771"/>
                <a:ext cx="140" cy="79"/>
              </a:xfrm>
              <a:custGeom>
                <a:avLst/>
                <a:gdLst>
                  <a:gd name="T0" fmla="*/ 30 w 59"/>
                  <a:gd name="T1" fmla="*/ 0 h 33"/>
                  <a:gd name="T2" fmla="*/ 0 w 59"/>
                  <a:gd name="T3" fmla="*/ 17 h 33"/>
                  <a:gd name="T4" fmla="*/ 12 w 59"/>
                  <a:gd name="T5" fmla="*/ 28 h 33"/>
                  <a:gd name="T6" fmla="*/ 30 w 59"/>
                  <a:gd name="T7" fmla="*/ 33 h 33"/>
                  <a:gd name="T8" fmla="*/ 59 w 59"/>
                  <a:gd name="T9" fmla="*/ 17 h 33"/>
                  <a:gd name="T10" fmla="*/ 30 w 59"/>
                  <a:gd name="T11" fmla="*/ 0 h 33"/>
                </a:gdLst>
                <a:ahLst/>
                <a:cxnLst>
                  <a:cxn ang="0">
                    <a:pos x="T0" y="T1"/>
                  </a:cxn>
                  <a:cxn ang="0">
                    <a:pos x="T2" y="T3"/>
                  </a:cxn>
                  <a:cxn ang="0">
                    <a:pos x="T4" y="T5"/>
                  </a:cxn>
                  <a:cxn ang="0">
                    <a:pos x="T6" y="T7"/>
                  </a:cxn>
                  <a:cxn ang="0">
                    <a:pos x="T8" y="T9"/>
                  </a:cxn>
                  <a:cxn ang="0">
                    <a:pos x="T10" y="T11"/>
                  </a:cxn>
                </a:cxnLst>
                <a:rect l="0" t="0" r="r" b="b"/>
                <a:pathLst>
                  <a:path w="59" h="33">
                    <a:moveTo>
                      <a:pt x="30" y="0"/>
                    </a:moveTo>
                    <a:cubicBezTo>
                      <a:pt x="0" y="17"/>
                      <a:pt x="0" y="17"/>
                      <a:pt x="0" y="17"/>
                    </a:cubicBezTo>
                    <a:cubicBezTo>
                      <a:pt x="4" y="22"/>
                      <a:pt x="7" y="25"/>
                      <a:pt x="12" y="28"/>
                    </a:cubicBezTo>
                    <a:cubicBezTo>
                      <a:pt x="18" y="31"/>
                      <a:pt x="24" y="33"/>
                      <a:pt x="30" y="33"/>
                    </a:cubicBezTo>
                    <a:cubicBezTo>
                      <a:pt x="41" y="33"/>
                      <a:pt x="52" y="27"/>
                      <a:pt x="59" y="17"/>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141"/>
              <p:cNvSpPr>
                <a:spLocks/>
              </p:cNvSpPr>
              <p:nvPr/>
            </p:nvSpPr>
            <p:spPr bwMode="auto">
              <a:xfrm>
                <a:off x="1500" y="2685"/>
                <a:ext cx="78" cy="119"/>
              </a:xfrm>
              <a:custGeom>
                <a:avLst/>
                <a:gdLst>
                  <a:gd name="T0" fmla="*/ 0 w 33"/>
                  <a:gd name="T1" fmla="*/ 0 h 50"/>
                  <a:gd name="T2" fmla="*/ 0 w 33"/>
                  <a:gd name="T3" fmla="*/ 33 h 50"/>
                  <a:gd name="T4" fmla="*/ 29 w 33"/>
                  <a:gd name="T5" fmla="*/ 50 h 50"/>
                  <a:gd name="T6" fmla="*/ 33 w 33"/>
                  <a:gd name="T7" fmla="*/ 34 h 50"/>
                  <a:gd name="T8" fmla="*/ 0 w 33"/>
                  <a:gd name="T9" fmla="*/ 0 h 50"/>
                </a:gdLst>
                <a:ahLst/>
                <a:cxnLst>
                  <a:cxn ang="0">
                    <a:pos x="T0" y="T1"/>
                  </a:cxn>
                  <a:cxn ang="0">
                    <a:pos x="T2" y="T3"/>
                  </a:cxn>
                  <a:cxn ang="0">
                    <a:pos x="T4" y="T5"/>
                  </a:cxn>
                  <a:cxn ang="0">
                    <a:pos x="T6" y="T7"/>
                  </a:cxn>
                  <a:cxn ang="0">
                    <a:pos x="T8" y="T9"/>
                  </a:cxn>
                </a:cxnLst>
                <a:rect l="0" t="0" r="r" b="b"/>
                <a:pathLst>
                  <a:path w="33" h="50">
                    <a:moveTo>
                      <a:pt x="0" y="0"/>
                    </a:moveTo>
                    <a:cubicBezTo>
                      <a:pt x="0" y="33"/>
                      <a:pt x="0" y="33"/>
                      <a:pt x="0" y="33"/>
                    </a:cubicBezTo>
                    <a:cubicBezTo>
                      <a:pt x="29" y="50"/>
                      <a:pt x="29" y="50"/>
                      <a:pt x="29" y="50"/>
                    </a:cubicBezTo>
                    <a:cubicBezTo>
                      <a:pt x="32" y="45"/>
                      <a:pt x="33" y="40"/>
                      <a:pt x="33" y="34"/>
                    </a:cubicBezTo>
                    <a:cubicBezTo>
                      <a:pt x="33" y="16"/>
                      <a:pt x="18"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142"/>
              <p:cNvSpPr>
                <a:spLocks/>
              </p:cNvSpPr>
              <p:nvPr/>
            </p:nvSpPr>
            <p:spPr bwMode="auto">
              <a:xfrm>
                <a:off x="1690" y="2506"/>
                <a:ext cx="226" cy="96"/>
              </a:xfrm>
              <a:custGeom>
                <a:avLst/>
                <a:gdLst>
                  <a:gd name="T0" fmla="*/ 91 w 95"/>
                  <a:gd name="T1" fmla="*/ 0 h 40"/>
                  <a:gd name="T2" fmla="*/ 86 w 95"/>
                  <a:gd name="T3" fmla="*/ 5 h 40"/>
                  <a:gd name="T4" fmla="*/ 86 w 95"/>
                  <a:gd name="T5" fmla="*/ 7 h 40"/>
                  <a:gd name="T6" fmla="*/ 63 w 95"/>
                  <a:gd name="T7" fmla="*/ 24 h 40"/>
                  <a:gd name="T8" fmla="*/ 60 w 95"/>
                  <a:gd name="T9" fmla="*/ 23 h 40"/>
                  <a:gd name="T10" fmla="*/ 57 w 95"/>
                  <a:gd name="T11" fmla="*/ 24 h 40"/>
                  <a:gd name="T12" fmla="*/ 35 w 95"/>
                  <a:gd name="T13" fmla="*/ 11 h 40"/>
                  <a:gd name="T14" fmla="*/ 36 w 95"/>
                  <a:gd name="T15" fmla="*/ 9 h 40"/>
                  <a:gd name="T16" fmla="*/ 31 w 95"/>
                  <a:gd name="T17" fmla="*/ 5 h 40"/>
                  <a:gd name="T18" fmla="*/ 26 w 95"/>
                  <a:gd name="T19" fmla="*/ 9 h 40"/>
                  <a:gd name="T20" fmla="*/ 27 w 95"/>
                  <a:gd name="T21" fmla="*/ 12 h 40"/>
                  <a:gd name="T22" fmla="*/ 7 w 95"/>
                  <a:gd name="T23" fmla="*/ 32 h 40"/>
                  <a:gd name="T24" fmla="*/ 5 w 95"/>
                  <a:gd name="T25" fmla="*/ 31 h 40"/>
                  <a:gd name="T26" fmla="*/ 0 w 95"/>
                  <a:gd name="T27" fmla="*/ 36 h 40"/>
                  <a:gd name="T28" fmla="*/ 5 w 95"/>
                  <a:gd name="T29" fmla="*/ 40 h 40"/>
                  <a:gd name="T30" fmla="*/ 9 w 95"/>
                  <a:gd name="T31" fmla="*/ 36 h 40"/>
                  <a:gd name="T32" fmla="*/ 9 w 95"/>
                  <a:gd name="T33" fmla="*/ 33 h 40"/>
                  <a:gd name="T34" fmla="*/ 28 w 95"/>
                  <a:gd name="T35" fmla="*/ 13 h 40"/>
                  <a:gd name="T36" fmla="*/ 31 w 95"/>
                  <a:gd name="T37" fmla="*/ 14 h 40"/>
                  <a:gd name="T38" fmla="*/ 34 w 95"/>
                  <a:gd name="T39" fmla="*/ 13 h 40"/>
                  <a:gd name="T40" fmla="*/ 55 w 95"/>
                  <a:gd name="T41" fmla="*/ 26 h 40"/>
                  <a:gd name="T42" fmla="*/ 55 w 95"/>
                  <a:gd name="T43" fmla="*/ 28 h 40"/>
                  <a:gd name="T44" fmla="*/ 60 w 95"/>
                  <a:gd name="T45" fmla="*/ 32 h 40"/>
                  <a:gd name="T46" fmla="*/ 65 w 95"/>
                  <a:gd name="T47" fmla="*/ 28 h 40"/>
                  <a:gd name="T48" fmla="*/ 64 w 95"/>
                  <a:gd name="T49" fmla="*/ 26 h 40"/>
                  <a:gd name="T50" fmla="*/ 87 w 95"/>
                  <a:gd name="T51" fmla="*/ 9 h 40"/>
                  <a:gd name="T52" fmla="*/ 91 w 95"/>
                  <a:gd name="T53" fmla="*/ 10 h 40"/>
                  <a:gd name="T54" fmla="*/ 95 w 95"/>
                  <a:gd name="T55" fmla="*/ 5 h 40"/>
                  <a:gd name="T56" fmla="*/ 91 w 95"/>
                  <a:gd name="T5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40">
                    <a:moveTo>
                      <a:pt x="91" y="0"/>
                    </a:moveTo>
                    <a:cubicBezTo>
                      <a:pt x="88" y="0"/>
                      <a:pt x="86" y="2"/>
                      <a:pt x="86" y="5"/>
                    </a:cubicBezTo>
                    <a:cubicBezTo>
                      <a:pt x="86" y="6"/>
                      <a:pt x="86" y="6"/>
                      <a:pt x="86" y="7"/>
                    </a:cubicBezTo>
                    <a:cubicBezTo>
                      <a:pt x="63" y="24"/>
                      <a:pt x="63" y="24"/>
                      <a:pt x="63" y="24"/>
                    </a:cubicBezTo>
                    <a:cubicBezTo>
                      <a:pt x="62" y="23"/>
                      <a:pt x="61" y="23"/>
                      <a:pt x="60" y="23"/>
                    </a:cubicBezTo>
                    <a:cubicBezTo>
                      <a:pt x="59" y="23"/>
                      <a:pt x="57" y="23"/>
                      <a:pt x="57" y="24"/>
                    </a:cubicBezTo>
                    <a:cubicBezTo>
                      <a:pt x="35" y="11"/>
                      <a:pt x="35" y="11"/>
                      <a:pt x="35" y="11"/>
                    </a:cubicBezTo>
                    <a:cubicBezTo>
                      <a:pt x="35" y="10"/>
                      <a:pt x="36" y="10"/>
                      <a:pt x="36" y="9"/>
                    </a:cubicBezTo>
                    <a:cubicBezTo>
                      <a:pt x="36" y="7"/>
                      <a:pt x="33" y="5"/>
                      <a:pt x="31" y="5"/>
                    </a:cubicBezTo>
                    <a:cubicBezTo>
                      <a:pt x="28" y="5"/>
                      <a:pt x="26" y="7"/>
                      <a:pt x="26" y="9"/>
                    </a:cubicBezTo>
                    <a:cubicBezTo>
                      <a:pt x="26" y="10"/>
                      <a:pt x="26" y="11"/>
                      <a:pt x="27" y="12"/>
                    </a:cubicBezTo>
                    <a:cubicBezTo>
                      <a:pt x="7" y="32"/>
                      <a:pt x="7" y="32"/>
                      <a:pt x="7" y="32"/>
                    </a:cubicBezTo>
                    <a:cubicBezTo>
                      <a:pt x="6" y="31"/>
                      <a:pt x="5" y="31"/>
                      <a:pt x="5" y="31"/>
                    </a:cubicBezTo>
                    <a:cubicBezTo>
                      <a:pt x="2" y="31"/>
                      <a:pt x="0" y="33"/>
                      <a:pt x="0" y="36"/>
                    </a:cubicBezTo>
                    <a:cubicBezTo>
                      <a:pt x="0" y="38"/>
                      <a:pt x="2" y="40"/>
                      <a:pt x="5" y="40"/>
                    </a:cubicBezTo>
                    <a:cubicBezTo>
                      <a:pt x="7" y="40"/>
                      <a:pt x="9" y="38"/>
                      <a:pt x="9" y="36"/>
                    </a:cubicBezTo>
                    <a:cubicBezTo>
                      <a:pt x="9" y="35"/>
                      <a:pt x="9" y="34"/>
                      <a:pt x="9" y="33"/>
                    </a:cubicBezTo>
                    <a:cubicBezTo>
                      <a:pt x="28" y="13"/>
                      <a:pt x="28" y="13"/>
                      <a:pt x="28" y="13"/>
                    </a:cubicBezTo>
                    <a:cubicBezTo>
                      <a:pt x="29" y="14"/>
                      <a:pt x="30" y="14"/>
                      <a:pt x="31" y="14"/>
                    </a:cubicBezTo>
                    <a:cubicBezTo>
                      <a:pt x="32" y="14"/>
                      <a:pt x="33" y="14"/>
                      <a:pt x="34" y="13"/>
                    </a:cubicBezTo>
                    <a:cubicBezTo>
                      <a:pt x="55" y="26"/>
                      <a:pt x="55" y="26"/>
                      <a:pt x="55" y="26"/>
                    </a:cubicBezTo>
                    <a:cubicBezTo>
                      <a:pt x="55" y="27"/>
                      <a:pt x="55" y="27"/>
                      <a:pt x="55" y="28"/>
                    </a:cubicBezTo>
                    <a:cubicBezTo>
                      <a:pt x="55" y="30"/>
                      <a:pt x="57" y="32"/>
                      <a:pt x="60" y="32"/>
                    </a:cubicBezTo>
                    <a:cubicBezTo>
                      <a:pt x="63" y="32"/>
                      <a:pt x="65" y="30"/>
                      <a:pt x="65" y="28"/>
                    </a:cubicBezTo>
                    <a:cubicBezTo>
                      <a:pt x="65" y="27"/>
                      <a:pt x="65" y="26"/>
                      <a:pt x="64" y="26"/>
                    </a:cubicBezTo>
                    <a:cubicBezTo>
                      <a:pt x="87" y="9"/>
                      <a:pt x="87" y="9"/>
                      <a:pt x="87" y="9"/>
                    </a:cubicBezTo>
                    <a:cubicBezTo>
                      <a:pt x="88" y="9"/>
                      <a:pt x="89" y="10"/>
                      <a:pt x="91" y="10"/>
                    </a:cubicBezTo>
                    <a:cubicBezTo>
                      <a:pt x="93" y="10"/>
                      <a:pt x="95" y="8"/>
                      <a:pt x="95" y="5"/>
                    </a:cubicBezTo>
                    <a:cubicBezTo>
                      <a:pt x="95" y="2"/>
                      <a:pt x="93"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143"/>
              <p:cNvSpPr>
                <a:spLocks/>
              </p:cNvSpPr>
              <p:nvPr/>
            </p:nvSpPr>
            <p:spPr bwMode="auto">
              <a:xfrm>
                <a:off x="1766" y="2697"/>
                <a:ext cx="74" cy="134"/>
              </a:xfrm>
              <a:custGeom>
                <a:avLst/>
                <a:gdLst>
                  <a:gd name="T0" fmla="*/ 19 w 31"/>
                  <a:gd name="T1" fmla="*/ 23 h 56"/>
                  <a:gd name="T2" fmla="*/ 11 w 31"/>
                  <a:gd name="T3" fmla="*/ 18 h 56"/>
                  <a:gd name="T4" fmla="*/ 17 w 31"/>
                  <a:gd name="T5" fmla="*/ 14 h 56"/>
                  <a:gd name="T6" fmla="*/ 27 w 31"/>
                  <a:gd name="T7" fmla="*/ 16 h 56"/>
                  <a:gd name="T8" fmla="*/ 29 w 31"/>
                  <a:gd name="T9" fmla="*/ 8 h 56"/>
                  <a:gd name="T10" fmla="*/ 19 w 31"/>
                  <a:gd name="T11" fmla="*/ 6 h 56"/>
                  <a:gd name="T12" fmla="*/ 19 w 31"/>
                  <a:gd name="T13" fmla="*/ 0 h 56"/>
                  <a:gd name="T14" fmla="*/ 12 w 31"/>
                  <a:gd name="T15" fmla="*/ 0 h 56"/>
                  <a:gd name="T16" fmla="*/ 12 w 31"/>
                  <a:gd name="T17" fmla="*/ 7 h 56"/>
                  <a:gd name="T18" fmla="*/ 1 w 31"/>
                  <a:gd name="T19" fmla="*/ 19 h 56"/>
                  <a:gd name="T20" fmla="*/ 13 w 31"/>
                  <a:gd name="T21" fmla="*/ 31 h 56"/>
                  <a:gd name="T22" fmla="*/ 20 w 31"/>
                  <a:gd name="T23" fmla="*/ 37 h 56"/>
                  <a:gd name="T24" fmla="*/ 14 w 31"/>
                  <a:gd name="T25" fmla="*/ 41 h 56"/>
                  <a:gd name="T26" fmla="*/ 2 w 31"/>
                  <a:gd name="T27" fmla="*/ 38 h 56"/>
                  <a:gd name="T28" fmla="*/ 0 w 31"/>
                  <a:gd name="T29" fmla="*/ 46 h 56"/>
                  <a:gd name="T30" fmla="*/ 12 w 31"/>
                  <a:gd name="T31" fmla="*/ 49 h 56"/>
                  <a:gd name="T32" fmla="*/ 12 w 31"/>
                  <a:gd name="T33" fmla="*/ 56 h 56"/>
                  <a:gd name="T34" fmla="*/ 19 w 31"/>
                  <a:gd name="T35" fmla="*/ 56 h 56"/>
                  <a:gd name="T36" fmla="*/ 19 w 31"/>
                  <a:gd name="T37" fmla="*/ 49 h 56"/>
                  <a:gd name="T38" fmla="*/ 31 w 31"/>
                  <a:gd name="T39" fmla="*/ 36 h 56"/>
                  <a:gd name="T40" fmla="*/ 19 w 31"/>
                  <a:gd name="T4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56">
                    <a:moveTo>
                      <a:pt x="19" y="23"/>
                    </a:moveTo>
                    <a:cubicBezTo>
                      <a:pt x="14" y="21"/>
                      <a:pt x="11" y="20"/>
                      <a:pt x="11" y="18"/>
                    </a:cubicBezTo>
                    <a:cubicBezTo>
                      <a:pt x="11" y="16"/>
                      <a:pt x="13" y="14"/>
                      <a:pt x="17" y="14"/>
                    </a:cubicBezTo>
                    <a:cubicBezTo>
                      <a:pt x="22" y="14"/>
                      <a:pt x="25" y="15"/>
                      <a:pt x="27" y="16"/>
                    </a:cubicBezTo>
                    <a:cubicBezTo>
                      <a:pt x="29" y="8"/>
                      <a:pt x="29" y="8"/>
                      <a:pt x="29" y="8"/>
                    </a:cubicBezTo>
                    <a:cubicBezTo>
                      <a:pt x="27" y="7"/>
                      <a:pt x="24" y="6"/>
                      <a:pt x="19" y="6"/>
                    </a:cubicBezTo>
                    <a:cubicBezTo>
                      <a:pt x="19" y="0"/>
                      <a:pt x="19" y="0"/>
                      <a:pt x="19" y="0"/>
                    </a:cubicBezTo>
                    <a:cubicBezTo>
                      <a:pt x="12" y="0"/>
                      <a:pt x="12" y="0"/>
                      <a:pt x="12" y="0"/>
                    </a:cubicBezTo>
                    <a:cubicBezTo>
                      <a:pt x="12" y="7"/>
                      <a:pt x="12" y="7"/>
                      <a:pt x="12" y="7"/>
                    </a:cubicBezTo>
                    <a:cubicBezTo>
                      <a:pt x="5" y="8"/>
                      <a:pt x="1" y="13"/>
                      <a:pt x="1" y="19"/>
                    </a:cubicBezTo>
                    <a:cubicBezTo>
                      <a:pt x="1" y="25"/>
                      <a:pt x="6" y="29"/>
                      <a:pt x="13" y="31"/>
                    </a:cubicBezTo>
                    <a:cubicBezTo>
                      <a:pt x="18" y="33"/>
                      <a:pt x="20" y="35"/>
                      <a:pt x="20" y="37"/>
                    </a:cubicBezTo>
                    <a:cubicBezTo>
                      <a:pt x="20" y="40"/>
                      <a:pt x="18" y="41"/>
                      <a:pt x="14" y="41"/>
                    </a:cubicBezTo>
                    <a:cubicBezTo>
                      <a:pt x="9" y="41"/>
                      <a:pt x="5" y="40"/>
                      <a:pt x="2" y="38"/>
                    </a:cubicBezTo>
                    <a:cubicBezTo>
                      <a:pt x="0" y="46"/>
                      <a:pt x="0" y="46"/>
                      <a:pt x="0" y="46"/>
                    </a:cubicBezTo>
                    <a:cubicBezTo>
                      <a:pt x="3" y="48"/>
                      <a:pt x="7" y="49"/>
                      <a:pt x="12" y="49"/>
                    </a:cubicBezTo>
                    <a:cubicBezTo>
                      <a:pt x="12" y="56"/>
                      <a:pt x="12" y="56"/>
                      <a:pt x="12" y="56"/>
                    </a:cubicBezTo>
                    <a:cubicBezTo>
                      <a:pt x="19" y="56"/>
                      <a:pt x="19" y="56"/>
                      <a:pt x="19" y="56"/>
                    </a:cubicBezTo>
                    <a:cubicBezTo>
                      <a:pt x="19" y="49"/>
                      <a:pt x="19" y="49"/>
                      <a:pt x="19" y="49"/>
                    </a:cubicBezTo>
                    <a:cubicBezTo>
                      <a:pt x="26" y="47"/>
                      <a:pt x="31" y="42"/>
                      <a:pt x="31" y="36"/>
                    </a:cubicBezTo>
                    <a:cubicBezTo>
                      <a:pt x="31" y="30"/>
                      <a:pt x="28" y="26"/>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717" y="2322037"/>
            <a:ext cx="1475376" cy="1190334"/>
          </a:xfrm>
          <a:prstGeom prst="rect">
            <a:avLst/>
          </a:prstGeom>
        </p:spPr>
      </p:pic>
      <p:cxnSp>
        <p:nvCxnSpPr>
          <p:cNvPr id="178" name="Straight Arrow Connector 177"/>
          <p:cNvCxnSpPr/>
          <p:nvPr/>
        </p:nvCxnSpPr>
        <p:spPr>
          <a:xfrm>
            <a:off x="6695440" y="3018087"/>
            <a:ext cx="830305"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7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250"/>
                                        <p:tgtEl>
                                          <p:spTgt spid="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250"/>
                                        <p:tgtEl>
                                          <p:spTgt spid="116"/>
                                        </p:tgtEl>
                                      </p:cBhvr>
                                    </p:animEffect>
                                  </p:childTnLst>
                                </p:cTn>
                              </p:par>
                              <p:par>
                                <p:cTn id="11" presetID="10" presetClass="entr" presetSubtype="0" fill="hold" nodeType="withEffect">
                                  <p:stCondLst>
                                    <p:cond delay="0"/>
                                  </p:stCondLst>
                                  <p:childTnLst>
                                    <p:set>
                                      <p:cBhvr>
                                        <p:cTn id="12" dur="1" fill="hold">
                                          <p:stCondLst>
                                            <p:cond delay="0"/>
                                          </p:stCondLst>
                                        </p:cTn>
                                        <p:tgtEl>
                                          <p:spTgt spid="88">
                                            <p:txEl>
                                              <p:pRg st="1" end="1"/>
                                            </p:txEl>
                                          </p:spTgt>
                                        </p:tgtEl>
                                        <p:attrNameLst>
                                          <p:attrName>style.visibility</p:attrName>
                                        </p:attrNameLst>
                                      </p:cBhvr>
                                      <p:to>
                                        <p:strVal val="visible"/>
                                      </p:to>
                                    </p:set>
                                    <p:animEffect transition="in" filter="fade">
                                      <p:cBhvr>
                                        <p:cTn id="13" dur="250"/>
                                        <p:tgtEl>
                                          <p:spTgt spid="8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xEl>
                                              <p:pRg st="2" end="2"/>
                                            </p:txEl>
                                          </p:spTgt>
                                        </p:tgtEl>
                                        <p:attrNameLst>
                                          <p:attrName>style.visibility</p:attrName>
                                        </p:attrNameLst>
                                      </p:cBhvr>
                                      <p:to>
                                        <p:strVal val="visible"/>
                                      </p:to>
                                    </p:set>
                                    <p:animEffect transition="in" filter="fade">
                                      <p:cBhvr>
                                        <p:cTn id="16" dur="250"/>
                                        <p:tgtEl>
                                          <p:spTgt spid="8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
                                            <p:txEl>
                                              <p:pRg st="3" end="3"/>
                                            </p:txEl>
                                          </p:spTgt>
                                        </p:tgtEl>
                                        <p:attrNameLst>
                                          <p:attrName>style.visibility</p:attrName>
                                        </p:attrNameLst>
                                      </p:cBhvr>
                                      <p:to>
                                        <p:strVal val="visible"/>
                                      </p:to>
                                    </p:set>
                                    <p:animEffect transition="in" filter="fade">
                                      <p:cBhvr>
                                        <p:cTn id="21" dur="250"/>
                                        <p:tgtEl>
                                          <p:spTgt spid="8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8">
                                            <p:txEl>
                                              <p:pRg st="4" end="4"/>
                                            </p:txEl>
                                          </p:spTgt>
                                        </p:tgtEl>
                                        <p:attrNameLst>
                                          <p:attrName>style.visibility</p:attrName>
                                        </p:attrNameLst>
                                      </p:cBhvr>
                                      <p:to>
                                        <p:strVal val="visible"/>
                                      </p:to>
                                    </p:set>
                                    <p:animEffect transition="in" filter="fade">
                                      <p:cBhvr>
                                        <p:cTn id="24" dur="250"/>
                                        <p:tgtEl>
                                          <p:spTgt spid="8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
                                            <p:txEl>
                                              <p:pRg st="5" end="5"/>
                                            </p:txEl>
                                          </p:spTgt>
                                        </p:tgtEl>
                                        <p:attrNameLst>
                                          <p:attrName>style.visibility</p:attrName>
                                        </p:attrNameLst>
                                      </p:cBhvr>
                                      <p:to>
                                        <p:strVal val="visible"/>
                                      </p:to>
                                    </p:set>
                                    <p:animEffect transition="in" filter="fade">
                                      <p:cBhvr>
                                        <p:cTn id="29" dur="250"/>
                                        <p:tgtEl>
                                          <p:spTgt spid="88">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8">
                                            <p:txEl>
                                              <p:pRg st="6" end="6"/>
                                            </p:txEl>
                                          </p:spTgt>
                                        </p:tgtEl>
                                        <p:attrNameLst>
                                          <p:attrName>style.visibility</p:attrName>
                                        </p:attrNameLst>
                                      </p:cBhvr>
                                      <p:to>
                                        <p:strVal val="visible"/>
                                      </p:to>
                                    </p:set>
                                    <p:animEffect transition="in" filter="fade">
                                      <p:cBhvr>
                                        <p:cTn id="34" dur="250"/>
                                        <p:tgtEl>
                                          <p:spTgt spid="88">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250"/>
                                        <p:tgtEl>
                                          <p:spTgt spid="103"/>
                                        </p:tgtEl>
                                      </p:cBhvr>
                                    </p:animEffect>
                                  </p:childTnLst>
                                </p:cTn>
                              </p:par>
                              <p:par>
                                <p:cTn id="38" presetID="10" presetClass="entr" presetSubtype="0" fill="hold" nodeType="withEffect">
                                  <p:stCondLst>
                                    <p:cond delay="0"/>
                                  </p:stCondLst>
                                  <p:childTnLst>
                                    <p:set>
                                      <p:cBhvr>
                                        <p:cTn id="39" dur="1" fill="hold">
                                          <p:stCondLst>
                                            <p:cond delay="0"/>
                                          </p:stCondLst>
                                        </p:cTn>
                                        <p:tgtEl>
                                          <p:spTgt spid="88">
                                            <p:txEl>
                                              <p:pRg st="7" end="7"/>
                                            </p:txEl>
                                          </p:spTgt>
                                        </p:tgtEl>
                                        <p:attrNameLst>
                                          <p:attrName>style.visibility</p:attrName>
                                        </p:attrNameLst>
                                      </p:cBhvr>
                                      <p:to>
                                        <p:strVal val="visible"/>
                                      </p:to>
                                    </p:set>
                                    <p:animEffect transition="in" filter="fade">
                                      <p:cBhvr>
                                        <p:cTn id="40" dur="250"/>
                                        <p:tgtEl>
                                          <p:spTgt spid="8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8">
                                            <p:txEl>
                                              <p:pRg st="8" end="8"/>
                                            </p:txEl>
                                          </p:spTgt>
                                        </p:tgtEl>
                                        <p:attrNameLst>
                                          <p:attrName>style.visibility</p:attrName>
                                        </p:attrNameLst>
                                      </p:cBhvr>
                                      <p:to>
                                        <p:strVal val="visible"/>
                                      </p:to>
                                    </p:set>
                                    <p:animEffect transition="in" filter="fade">
                                      <p:cBhvr>
                                        <p:cTn id="45" dur="250"/>
                                        <p:tgtEl>
                                          <p:spTgt spid="88">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xEl>
                                              <p:pRg st="9" end="9"/>
                                            </p:txEl>
                                          </p:spTgt>
                                        </p:tgtEl>
                                        <p:attrNameLst>
                                          <p:attrName>style.visibility</p:attrName>
                                        </p:attrNameLst>
                                      </p:cBhvr>
                                      <p:to>
                                        <p:strVal val="visible"/>
                                      </p:to>
                                    </p:set>
                                    <p:animEffect transition="in" filter="fade">
                                      <p:cBhvr>
                                        <p:cTn id="48" dur="250"/>
                                        <p:tgtEl>
                                          <p:spTgt spid="8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C2D - Monitoring Connectivity</a:t>
            </a:r>
          </a:p>
        </p:txBody>
      </p:sp>
      <p:sp>
        <p:nvSpPr>
          <p:cNvPr id="3" name="Text Placeholder 2"/>
          <p:cNvSpPr>
            <a:spLocks noGrp="1"/>
          </p:cNvSpPr>
          <p:nvPr>
            <p:ph sz="quarter" idx="10"/>
          </p:nvPr>
        </p:nvSpPr>
        <p:spPr>
          <a:xfrm>
            <a:off x="274320" y="1784786"/>
            <a:ext cx="10972800" cy="4114973"/>
          </a:xfrm>
        </p:spPr>
        <p:txBody>
          <a:bodyPr/>
          <a:lstStyle/>
          <a:p>
            <a:pPr marL="0" indent="0">
              <a:buNone/>
            </a:pPr>
            <a:r>
              <a:rPr lang="en-US" b="1" dirty="0"/>
              <a:t>Feedback Service Endpoint</a:t>
            </a:r>
          </a:p>
          <a:p>
            <a:pPr marL="342900" lvl="1" indent="0">
              <a:buNone/>
            </a:pPr>
            <a:r>
              <a:rPr lang="en-US" dirty="0"/>
              <a:t>Device connection/disconnection events</a:t>
            </a:r>
          </a:p>
          <a:p>
            <a:pPr marL="342900" lvl="1" indent="0">
              <a:buNone/>
            </a:pPr>
            <a:r>
              <a:rPr lang="en-US" dirty="0"/>
              <a:t>Device error reporting</a:t>
            </a:r>
          </a:p>
          <a:p>
            <a:pPr marL="342900" lvl="1" indent="0">
              <a:buNone/>
            </a:pPr>
            <a:r>
              <a:rPr lang="en-US" dirty="0"/>
              <a:t>Event Hub-compatible endpoint</a:t>
            </a:r>
          </a:p>
          <a:p>
            <a:pPr marL="342900" lvl="1" indent="0">
              <a:buNone/>
            </a:pPr>
            <a:endParaRPr lang="en-US" dirty="0"/>
          </a:p>
          <a:p>
            <a:pPr marL="0" indent="0">
              <a:buNone/>
            </a:pPr>
            <a:r>
              <a:rPr lang="en-US" b="1" dirty="0"/>
              <a:t>Example</a:t>
            </a:r>
            <a:br>
              <a:rPr lang="en-US" dirty="0"/>
            </a:br>
            <a:r>
              <a:rPr lang="en-US" sz="2400" dirty="0"/>
              <a:t>Complex device blocking logic</a:t>
            </a:r>
          </a:p>
          <a:p>
            <a:pPr marL="342768" lvl="1" indent="-342768">
              <a:buFont typeface="Arial" panose="020B0604020202020204" pitchFamily="34" charset="0"/>
              <a:buChar char="•"/>
            </a:pPr>
            <a:r>
              <a:rPr lang="en-US" dirty="0"/>
              <a:t>Stream Analytics job evaluates:</a:t>
            </a:r>
            <a:br>
              <a:rPr lang="en-US" dirty="0"/>
            </a:br>
            <a:r>
              <a:rPr lang="en-US" i="1" dirty="0"/>
              <a:t>number of failed connection attempts per device</a:t>
            </a:r>
          </a:p>
          <a:p>
            <a:pPr marL="342768" lvl="1" indent="-342768">
              <a:buFont typeface="Arial" panose="020B0604020202020204" pitchFamily="34" charset="0"/>
              <a:buChar char="•"/>
            </a:pPr>
            <a:r>
              <a:rPr lang="en-US" dirty="0"/>
              <a:t>As a result device can be disabled in IoT Hub</a:t>
            </a:r>
          </a:p>
        </p:txBody>
      </p:sp>
      <p:grpSp>
        <p:nvGrpSpPr>
          <p:cNvPr id="19" name="Group 18"/>
          <p:cNvGrpSpPr/>
          <p:nvPr/>
        </p:nvGrpSpPr>
        <p:grpSpPr>
          <a:xfrm>
            <a:off x="7538139" y="2008978"/>
            <a:ext cx="3120887" cy="3666587"/>
            <a:chOff x="8050808" y="1851360"/>
            <a:chExt cx="3121330" cy="3667107"/>
          </a:xfrm>
        </p:grpSpPr>
        <p:sp>
          <p:nvSpPr>
            <p:cNvPr id="2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t"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grpSp>
          <p:nvGrpSpPr>
            <p:cNvPr id="21" name="Device … 1"/>
            <p:cNvGrpSpPr/>
            <p:nvPr/>
          </p:nvGrpSpPr>
          <p:grpSpPr>
            <a:xfrm>
              <a:off x="8182180" y="2399916"/>
              <a:ext cx="1371391" cy="1554243"/>
              <a:chOff x="1829165" y="3680140"/>
              <a:chExt cx="1371585" cy="1554464"/>
            </a:xfrm>
          </p:grpSpPr>
          <p:sp>
            <p:nvSpPr>
              <p:cNvPr id="65" name="Rectangle 6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id</a:t>
                </a:r>
              </a:p>
            </p:txBody>
          </p:sp>
          <p:sp>
            <p:nvSpPr>
              <p:cNvPr id="66" name="Rectangle 6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C2D queue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endpoint</a:t>
                </a:r>
              </a:p>
            </p:txBody>
          </p:sp>
          <p:sp>
            <p:nvSpPr>
              <p:cNvPr id="67" name="Rectangle 6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prstClr val="white"/>
                    </a:solidFill>
                    <a:effectLst/>
                    <a:uLnTx/>
                    <a:uFillTx/>
                    <a:latin typeface="Segoe UI"/>
                    <a:ea typeface="+mn-ea"/>
                    <a:cs typeface="+mn-cs"/>
                  </a:rPr>
                  <a:t>D2C send endpoint</a:t>
                </a:r>
              </a:p>
            </p:txBody>
          </p:sp>
        </p:grpSp>
        <p:sp>
          <p:nvSpPr>
            <p:cNvPr id="2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a:t>
              </a:r>
            </a:p>
          </p:txBody>
        </p:sp>
        <p:sp>
          <p:nvSpPr>
            <p:cNvPr id="2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D2C receive endpoint</a:t>
              </a:r>
            </a:p>
          </p:txBody>
        </p:sp>
        <p:sp>
          <p:nvSpPr>
            <p:cNvPr id="2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C2D send endpoint</a:t>
              </a:r>
            </a:p>
          </p:txBody>
        </p:sp>
        <p:sp>
          <p:nvSpPr>
            <p:cNvPr id="2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 management</a:t>
              </a:r>
            </a:p>
          </p:txBody>
        </p:sp>
        <p:grpSp>
          <p:nvGrpSpPr>
            <p:cNvPr id="28" name="Device … 2"/>
            <p:cNvGrpSpPr/>
            <p:nvPr/>
          </p:nvGrpSpPr>
          <p:grpSpPr>
            <a:xfrm>
              <a:off x="9230616" y="4162091"/>
              <a:ext cx="190516" cy="315544"/>
              <a:chOff x="4593735" y="4663834"/>
              <a:chExt cx="152594" cy="252735"/>
            </a:xfrm>
          </p:grpSpPr>
          <p:sp>
            <p:nvSpPr>
              <p:cNvPr id="6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29" name="Device …4"/>
            <p:cNvGrpSpPr/>
            <p:nvPr/>
          </p:nvGrpSpPr>
          <p:grpSpPr>
            <a:xfrm>
              <a:off x="9058540" y="5075471"/>
              <a:ext cx="407905" cy="337660"/>
              <a:chOff x="517516" y="3589298"/>
              <a:chExt cx="1770439" cy="1465554"/>
            </a:xfrm>
          </p:grpSpPr>
          <p:sp>
            <p:nvSpPr>
              <p:cNvPr id="6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6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6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Device …3"/>
            <p:cNvGrpSpPr/>
            <p:nvPr/>
          </p:nvGrpSpPr>
          <p:grpSpPr>
            <a:xfrm>
              <a:off x="9097415" y="4682284"/>
              <a:ext cx="339700" cy="204635"/>
              <a:chOff x="1783977" y="3232718"/>
              <a:chExt cx="423736" cy="255258"/>
            </a:xfrm>
          </p:grpSpPr>
          <p:sp>
            <p:nvSpPr>
              <p:cNvPr id="5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5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3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nvGrpSpPr>
            <p:cNvPr id="32" name="IoT Hub management"/>
            <p:cNvGrpSpPr/>
            <p:nvPr/>
          </p:nvGrpSpPr>
          <p:grpSpPr>
            <a:xfrm>
              <a:off x="10475618" y="4755917"/>
              <a:ext cx="425518" cy="375193"/>
              <a:chOff x="5940450" y="5470954"/>
              <a:chExt cx="425518" cy="375193"/>
            </a:xfrm>
          </p:grpSpPr>
          <p:sp>
            <p:nvSpPr>
              <p:cNvPr id="49" name="Freeform 4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p:cNvGrpSpPr/>
              <p:nvPr/>
            </p:nvGrpSpPr>
            <p:grpSpPr>
              <a:xfrm>
                <a:off x="6032077" y="5601867"/>
                <a:ext cx="258584" cy="74058"/>
                <a:chOff x="5993561" y="5590711"/>
                <a:chExt cx="371622" cy="106432"/>
              </a:xfrm>
            </p:grpSpPr>
            <p:sp>
              <p:nvSpPr>
                <p:cNvPr id="55" name="Rectangle 5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50"/>
              <p:cNvGrpSpPr/>
              <p:nvPr/>
            </p:nvGrpSpPr>
            <p:grpSpPr>
              <a:xfrm>
                <a:off x="6032077" y="5697143"/>
                <a:ext cx="258584" cy="74058"/>
                <a:chOff x="5993561" y="5590711"/>
                <a:chExt cx="371622" cy="106432"/>
              </a:xfrm>
            </p:grpSpPr>
            <p:sp>
              <p:nvSpPr>
                <p:cNvPr id="52" name="Rectangle 5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4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4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sp>
            <p:nvSpPr>
              <p:cNvPr id="4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a:ln>
                    <a:noFill/>
                  </a:ln>
                  <a:solidFill>
                    <a:prstClr val="white"/>
                  </a:solidFill>
                  <a:effectLst/>
                  <a:uLnTx/>
                  <a:uFillTx/>
                  <a:latin typeface="Segoe UI"/>
                  <a:ea typeface="+mn-ea"/>
                  <a:cs typeface="+mn-cs"/>
                </a:endParaRPr>
              </a:p>
            </p:txBody>
          </p:sp>
        </p:grpSp>
        <p:sp>
          <p:nvSpPr>
            <p:cNvPr id="3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algn="l" defTabSz="913572" rtl="0" eaLnBrk="1" fontAlgn="base" latinLnBrk="0" hangingPunct="1">
                <a:lnSpc>
                  <a:spcPct val="90000"/>
                </a:lnSpc>
                <a:spcBef>
                  <a:spcPct val="0"/>
                </a:spcBef>
                <a:spcAft>
                  <a:spcPts val="0"/>
                </a:spcAft>
                <a:buClrTx/>
                <a:buSzTx/>
                <a:buFontTx/>
                <a:buNone/>
                <a:tabLst/>
                <a:defRPr/>
              </a:pP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Msg feedback</a:t>
              </a:r>
              <a:b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br>
              <a:r>
                <a:rPr kumimoji="0" lang="en-US" sz="1099"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and monitoring endpoint</a:t>
              </a:r>
            </a:p>
          </p:txBody>
        </p:sp>
        <p:grpSp>
          <p:nvGrpSpPr>
            <p:cNvPr id="36" name="Group 35"/>
            <p:cNvGrpSpPr/>
            <p:nvPr/>
          </p:nvGrpSpPr>
          <p:grpSpPr>
            <a:xfrm>
              <a:off x="10688377" y="4060625"/>
              <a:ext cx="284977" cy="271173"/>
              <a:chOff x="11209667" y="1326560"/>
              <a:chExt cx="1287867" cy="1225483"/>
            </a:xfrm>
          </p:grpSpPr>
          <p:grpSp>
            <p:nvGrpSpPr>
              <p:cNvPr id="37" name="Group 36"/>
              <p:cNvGrpSpPr/>
              <p:nvPr/>
            </p:nvGrpSpPr>
            <p:grpSpPr>
              <a:xfrm>
                <a:off x="11209667" y="1326560"/>
                <a:ext cx="901749" cy="772996"/>
                <a:chOff x="11148003" y="2486796"/>
                <a:chExt cx="1527631" cy="1309513"/>
              </a:xfrm>
            </p:grpSpPr>
            <p:sp>
              <p:nvSpPr>
                <p:cNvPr id="44" name="Round Same Side Corner Rectangle 4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5" name="Round Same Side Corner Rectangle 4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38" name="Group 37"/>
              <p:cNvGrpSpPr/>
              <p:nvPr/>
            </p:nvGrpSpPr>
            <p:grpSpPr>
              <a:xfrm>
                <a:off x="11403194" y="1550235"/>
                <a:ext cx="900814" cy="772996"/>
                <a:chOff x="11148003" y="2486796"/>
                <a:chExt cx="1526047" cy="1309513"/>
              </a:xfrm>
            </p:grpSpPr>
            <p:sp>
              <p:nvSpPr>
                <p:cNvPr id="42" name="Round Same Side Corner Rectangle 4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3" name="Round Same Side Corner Rectangle 4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39" name="Group 38"/>
              <p:cNvGrpSpPr/>
              <p:nvPr/>
            </p:nvGrpSpPr>
            <p:grpSpPr>
              <a:xfrm>
                <a:off x="11595785" y="1779047"/>
                <a:ext cx="901749" cy="772996"/>
                <a:chOff x="11148003" y="2486796"/>
                <a:chExt cx="1527631" cy="1309513"/>
              </a:xfrm>
            </p:grpSpPr>
            <p:sp>
              <p:nvSpPr>
                <p:cNvPr id="40" name="Round Same Side Corner Rectangle 3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Round Same Side Corner Rectangle 4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err="1">
                    <a:ln>
                      <a:noFill/>
                    </a:ln>
                    <a:solidFill>
                      <a:prstClr val="white"/>
                    </a:solidFill>
                    <a:effectLst/>
                    <a:uLnTx/>
                    <a:uFillTx/>
                    <a:latin typeface="Segoe UI"/>
                    <a:ea typeface="+mn-ea"/>
                    <a:cs typeface="+mn-cs"/>
                  </a:endParaRPr>
                </a:p>
              </p:txBody>
            </p:sp>
          </p:grpSp>
        </p:grpSp>
      </p:grpSp>
      <p:cxnSp>
        <p:nvCxnSpPr>
          <p:cNvPr id="69" name="Straight Arrow Connector 68"/>
          <p:cNvCxnSpPr/>
          <p:nvPr/>
        </p:nvCxnSpPr>
        <p:spPr>
          <a:xfrm>
            <a:off x="10615936" y="4489063"/>
            <a:ext cx="600828"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801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Azure Streaming Analytics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16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ASA – Benefits</a:t>
            </a:r>
            <a:endParaRPr lang="en-NZ" dirty="0"/>
          </a:p>
        </p:txBody>
      </p:sp>
      <p:sp>
        <p:nvSpPr>
          <p:cNvPr id="4" name="Content Placeholder 3"/>
          <p:cNvSpPr>
            <a:spLocks noGrp="1"/>
          </p:cNvSpPr>
          <p:nvPr>
            <p:ph sz="quarter" idx="10"/>
          </p:nvPr>
        </p:nvSpPr>
        <p:spPr>
          <a:xfrm>
            <a:off x="274638" y="1697062"/>
            <a:ext cx="10972800" cy="5004447"/>
          </a:xfrm>
        </p:spPr>
        <p:txBody>
          <a:bodyPr/>
          <a:lstStyle/>
          <a:p>
            <a:pPr>
              <a:lnSpc>
                <a:spcPct val="100000"/>
              </a:lnSpc>
            </a:pPr>
            <a:r>
              <a:rPr lang="en-US" sz="3200" dirty="0">
                <a:latin typeface="+mj-lt"/>
              </a:rPr>
              <a:t>Allows event processing of large volumes of event </a:t>
            </a:r>
            <a:br>
              <a:rPr lang="en-US" sz="3200" dirty="0">
                <a:latin typeface="+mj-lt"/>
              </a:rPr>
            </a:br>
            <a:r>
              <a:rPr lang="en-US" sz="3200" dirty="0">
                <a:latin typeface="+mj-lt"/>
              </a:rPr>
              <a:t>data at high velocity</a:t>
            </a:r>
          </a:p>
          <a:p>
            <a:pPr>
              <a:lnSpc>
                <a:spcPct val="100000"/>
              </a:lnSpc>
            </a:pPr>
            <a:r>
              <a:rPr lang="en-US" sz="3200" dirty="0">
                <a:latin typeface="+mj-lt"/>
              </a:rPr>
              <a:t>Analysis is done as data arrives</a:t>
            </a:r>
          </a:p>
          <a:p>
            <a:pPr>
              <a:lnSpc>
                <a:spcPct val="100000"/>
              </a:lnSpc>
            </a:pPr>
            <a:r>
              <a:rPr lang="en-US" sz="3200" dirty="0">
                <a:latin typeface="+mj-lt"/>
              </a:rPr>
              <a:t>Declarative ‘SQL like’ query processing support </a:t>
            </a:r>
          </a:p>
          <a:p>
            <a:pPr>
              <a:lnSpc>
                <a:spcPct val="100000"/>
              </a:lnSpc>
            </a:pPr>
            <a:r>
              <a:rPr lang="en-US" sz="3200" dirty="0">
                <a:latin typeface="+mj-lt"/>
              </a:rPr>
              <a:t>High throughput, low latency processing</a:t>
            </a:r>
          </a:p>
          <a:p>
            <a:pPr>
              <a:lnSpc>
                <a:spcPct val="100000"/>
              </a:lnSpc>
            </a:pPr>
            <a:r>
              <a:rPr lang="en-US" sz="3200" dirty="0">
                <a:latin typeface="+mj-lt"/>
              </a:rPr>
              <a:t>Real-time stream computation options </a:t>
            </a:r>
          </a:p>
          <a:p>
            <a:pPr>
              <a:lnSpc>
                <a:spcPct val="100000"/>
              </a:lnSpc>
            </a:pPr>
            <a:r>
              <a:rPr lang="en-US" sz="3200" dirty="0">
                <a:latin typeface="+mj-lt"/>
              </a:rPr>
              <a:t>Enable rapid development</a:t>
            </a:r>
          </a:p>
          <a:p>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9847130" y="2869625"/>
            <a:ext cx="2428875" cy="1485900"/>
          </a:xfrm>
          <a:prstGeom prst="rect">
            <a:avLst/>
          </a:prstGeom>
        </p:spPr>
      </p:pic>
      <p:pic>
        <p:nvPicPr>
          <p:cNvPr id="6" name="Picture 5"/>
          <p:cNvPicPr>
            <a:picLocks noChangeAspect="1"/>
          </p:cNvPicPr>
          <p:nvPr/>
        </p:nvPicPr>
        <p:blipFill>
          <a:blip r:embed="rId4"/>
          <a:stretch>
            <a:fillRect/>
          </a:stretch>
        </p:blipFill>
        <p:spPr>
          <a:xfrm>
            <a:off x="8899393" y="4585575"/>
            <a:ext cx="2162175" cy="1400175"/>
          </a:xfrm>
          <a:prstGeom prst="rect">
            <a:avLst/>
          </a:prstGeom>
        </p:spPr>
      </p:pic>
      <p:pic>
        <p:nvPicPr>
          <p:cNvPr id="7" name="Picture 6"/>
          <p:cNvPicPr>
            <a:picLocks noChangeAspect="1"/>
          </p:cNvPicPr>
          <p:nvPr/>
        </p:nvPicPr>
        <p:blipFill>
          <a:blip r:embed="rId5"/>
          <a:stretch>
            <a:fillRect/>
          </a:stretch>
        </p:blipFill>
        <p:spPr>
          <a:xfrm>
            <a:off x="9325409" y="1363225"/>
            <a:ext cx="2190750" cy="1276350"/>
          </a:xfrm>
          <a:prstGeom prst="rect">
            <a:avLst/>
          </a:prstGeom>
        </p:spPr>
      </p:pic>
    </p:spTree>
    <p:extLst>
      <p:ext uri="{BB962C8B-B14F-4D97-AF65-F5344CB8AC3E}">
        <p14:creationId xmlns:p14="http://schemas.microsoft.com/office/powerpoint/2010/main" val="28172199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bg1"/>
                </a:solidFill>
              </a:rPr>
              <a:t>Considerations</a:t>
            </a:r>
            <a:br>
              <a:rPr lang="en-US" dirty="0">
                <a:solidFill>
                  <a:schemeClr val="bg1"/>
                </a:solidFill>
              </a:rPr>
            </a:br>
            <a:r>
              <a:rPr lang="en-US" dirty="0">
                <a:solidFill>
                  <a:schemeClr val="bg1"/>
                </a:solidFill>
              </a:rPr>
              <a:t>for Cloud Connectivity</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50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Inputs</a:t>
            </a:r>
            <a:endParaRPr lang="en-NZ" dirty="0"/>
          </a:p>
        </p:txBody>
      </p:sp>
      <p:sp>
        <p:nvSpPr>
          <p:cNvPr id="3" name="Content Placeholder 2"/>
          <p:cNvSpPr>
            <a:spLocks noGrp="1"/>
          </p:cNvSpPr>
          <p:nvPr>
            <p:ph sz="quarter" idx="10"/>
          </p:nvPr>
        </p:nvSpPr>
        <p:spPr>
          <a:xfrm>
            <a:off x="274320" y="1728235"/>
            <a:ext cx="10972800" cy="4967514"/>
          </a:xfrm>
        </p:spPr>
        <p:txBody>
          <a:bodyPr/>
          <a:lstStyle/>
          <a:p>
            <a:pPr marL="0" indent="0">
              <a:buNone/>
            </a:pPr>
            <a:r>
              <a:rPr lang="en-NZ" b="1" dirty="0"/>
              <a:t>Data stream inputs</a:t>
            </a:r>
          </a:p>
          <a:p>
            <a:pPr lvl="1"/>
            <a:r>
              <a:rPr lang="en-NZ" b="1" dirty="0"/>
              <a:t>Event Hub:  </a:t>
            </a:r>
            <a:r>
              <a:rPr lang="en-US" i="1" dirty="0"/>
              <a:t>Feed events into Azure in real time, and Stream Analytics jobs can process them</a:t>
            </a:r>
          </a:p>
          <a:p>
            <a:pPr lvl="1"/>
            <a:r>
              <a:rPr lang="en-US" b="1" dirty="0"/>
              <a:t>IoT Hub: </a:t>
            </a:r>
            <a:r>
              <a:rPr lang="en-US" i="1" dirty="0"/>
              <a:t>Stream information collected from connected devices directly into a streaming analytics job</a:t>
            </a:r>
          </a:p>
          <a:p>
            <a:pPr lvl="1"/>
            <a:r>
              <a:rPr lang="en-US" b="1" dirty="0"/>
              <a:t>Blob Storage:  </a:t>
            </a:r>
            <a:r>
              <a:rPr lang="en-US" i="1" dirty="0"/>
              <a:t>Can be used as an input source for ingesting bulk data </a:t>
            </a:r>
          </a:p>
          <a:p>
            <a:pPr marL="0" indent="0">
              <a:buNone/>
            </a:pPr>
            <a:r>
              <a:rPr lang="en-NZ" b="1" dirty="0"/>
              <a:t>Reference Data</a:t>
            </a:r>
          </a:p>
          <a:p>
            <a:pPr lvl="1"/>
            <a:r>
              <a:rPr lang="en-NZ" dirty="0"/>
              <a:t>Static or slow changing used for performing look-ups</a:t>
            </a:r>
          </a:p>
          <a:p>
            <a:pPr lvl="1"/>
            <a:r>
              <a:rPr lang="en-NZ" dirty="0"/>
              <a:t>Azure Blob Storage is the only supported reference input</a:t>
            </a:r>
          </a:p>
          <a:p>
            <a:pPr lvl="1"/>
            <a:r>
              <a:rPr lang="en-NZ" dirty="0"/>
              <a:t>Source blobs limited to 50MB in size</a:t>
            </a:r>
          </a:p>
          <a:p>
            <a:pPr marL="0" indent="0">
              <a:buNone/>
            </a:pPr>
            <a:r>
              <a:rPr lang="en-NZ" b="1" dirty="0"/>
              <a:t>Input Data Types</a:t>
            </a:r>
          </a:p>
          <a:p>
            <a:pPr lvl="1"/>
            <a:r>
              <a:rPr lang="en-NZ" dirty="0"/>
              <a:t>CSV, JSON and Avro Serialized</a:t>
            </a:r>
          </a:p>
        </p:txBody>
      </p:sp>
    </p:spTree>
    <p:extLst>
      <p:ext uri="{BB962C8B-B14F-4D97-AF65-F5344CB8AC3E}">
        <p14:creationId xmlns:p14="http://schemas.microsoft.com/office/powerpoint/2010/main" val="42583623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Queries</a:t>
            </a:r>
            <a:endParaRPr lang="en-NZ" dirty="0"/>
          </a:p>
        </p:txBody>
      </p:sp>
      <p:sp>
        <p:nvSpPr>
          <p:cNvPr id="3" name="Content Placeholder 2"/>
          <p:cNvSpPr>
            <a:spLocks noGrp="1"/>
          </p:cNvSpPr>
          <p:nvPr>
            <p:ph sz="quarter" idx="10"/>
          </p:nvPr>
        </p:nvSpPr>
        <p:spPr>
          <a:xfrm>
            <a:off x="274639" y="1735283"/>
            <a:ext cx="7207466" cy="4628960"/>
          </a:xfrm>
        </p:spPr>
        <p:txBody>
          <a:bodyPr/>
          <a:lstStyle/>
          <a:p>
            <a:r>
              <a:rPr lang="en-US" sz="2400" dirty="0"/>
              <a:t>Performs transformations and computations over streams of events</a:t>
            </a:r>
          </a:p>
          <a:p>
            <a:r>
              <a:rPr lang="en-US" sz="2400" dirty="0"/>
              <a:t>Stream Analytics Query Language</a:t>
            </a:r>
          </a:p>
          <a:p>
            <a:pPr lvl="1"/>
            <a:r>
              <a:rPr lang="en-US" sz="2000" i="1" dirty="0"/>
              <a:t>Subset of T-SQL syntax</a:t>
            </a:r>
          </a:p>
          <a:p>
            <a:r>
              <a:rPr lang="en-US" sz="2400" dirty="0"/>
              <a:t>Multiple built-in functions</a:t>
            </a:r>
          </a:p>
          <a:p>
            <a:r>
              <a:rPr lang="en-US" sz="2400" dirty="0"/>
              <a:t>Supports multiple data types as well as complex</a:t>
            </a:r>
          </a:p>
          <a:p>
            <a:r>
              <a:rPr lang="en-US" sz="2400" dirty="0"/>
              <a:t>3 types of windowing</a:t>
            </a:r>
          </a:p>
          <a:p>
            <a:pPr lvl="1"/>
            <a:r>
              <a:rPr lang="en-US" sz="2000" i="1" dirty="0"/>
              <a:t>Tumbling</a:t>
            </a:r>
          </a:p>
          <a:p>
            <a:pPr lvl="1"/>
            <a:r>
              <a:rPr lang="en-US" sz="2000" i="1" dirty="0"/>
              <a:t>Hopping </a:t>
            </a:r>
          </a:p>
          <a:p>
            <a:pPr lvl="1"/>
            <a:r>
              <a:rPr lang="en-US" sz="2000" i="1" dirty="0"/>
              <a:t>Sliding</a:t>
            </a:r>
          </a:p>
          <a:p>
            <a:r>
              <a:rPr lang="en-US" sz="2400" dirty="0"/>
              <a:t>Queries can be created via Azure Portal or via API calls</a:t>
            </a:r>
          </a:p>
        </p:txBody>
      </p:sp>
      <p:pic>
        <p:nvPicPr>
          <p:cNvPr id="5" name="Picture 4"/>
          <p:cNvPicPr>
            <a:picLocks noChangeAspect="1"/>
          </p:cNvPicPr>
          <p:nvPr/>
        </p:nvPicPr>
        <p:blipFill>
          <a:blip r:embed="rId3"/>
          <a:stretch>
            <a:fillRect/>
          </a:stretch>
        </p:blipFill>
        <p:spPr>
          <a:xfrm>
            <a:off x="7482104" y="1735282"/>
            <a:ext cx="4679734" cy="4414549"/>
          </a:xfrm>
          <a:prstGeom prst="rect">
            <a:avLst/>
          </a:prstGeom>
        </p:spPr>
      </p:pic>
    </p:spTree>
    <p:extLst>
      <p:ext uri="{BB962C8B-B14F-4D97-AF65-F5344CB8AC3E}">
        <p14:creationId xmlns:p14="http://schemas.microsoft.com/office/powerpoint/2010/main" val="4987591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Outputs</a:t>
            </a:r>
            <a:endParaRPr lang="en-NZ" dirty="0"/>
          </a:p>
        </p:txBody>
      </p:sp>
      <p:sp>
        <p:nvSpPr>
          <p:cNvPr id="3" name="Content Placeholder 2"/>
          <p:cNvSpPr>
            <a:spLocks noGrp="1"/>
          </p:cNvSpPr>
          <p:nvPr>
            <p:ph sz="quarter" idx="10"/>
          </p:nvPr>
        </p:nvSpPr>
        <p:spPr>
          <a:xfrm>
            <a:off x="274638" y="1697062"/>
            <a:ext cx="10972800" cy="5395323"/>
          </a:xfrm>
        </p:spPr>
        <p:txBody>
          <a:bodyPr/>
          <a:lstStyle/>
          <a:p>
            <a:r>
              <a:rPr lang="en-US" dirty="0"/>
              <a:t>Multiple options for storing output and viewing analysis results</a:t>
            </a:r>
            <a:br>
              <a:rPr lang="en-US" dirty="0"/>
            </a:br>
            <a:r>
              <a:rPr lang="en-US" dirty="0"/>
              <a:t>Route to one or more outputs</a:t>
            </a:r>
          </a:p>
          <a:p>
            <a:r>
              <a:rPr lang="en-US" dirty="0"/>
              <a:t>Flexibility in the consumption and storage of the job output for data warehousing and other purposes</a:t>
            </a:r>
          </a:p>
          <a:p>
            <a:pPr marL="0" indent="0">
              <a:buNone/>
            </a:pPr>
            <a:r>
              <a:rPr lang="en-US" b="1" dirty="0"/>
              <a:t>Available Outputs:</a:t>
            </a:r>
          </a:p>
          <a:p>
            <a:pPr lvl="1"/>
            <a:r>
              <a:rPr lang="en-NZ" dirty="0"/>
              <a:t>SQL Database</a:t>
            </a:r>
          </a:p>
          <a:p>
            <a:pPr lvl="1"/>
            <a:r>
              <a:rPr lang="en-NZ" dirty="0"/>
              <a:t>Blob Storage</a:t>
            </a:r>
          </a:p>
          <a:p>
            <a:pPr lvl="1"/>
            <a:r>
              <a:rPr lang="en-NZ" dirty="0"/>
              <a:t>Event Hub</a:t>
            </a:r>
          </a:p>
          <a:p>
            <a:pPr lvl="1"/>
            <a:r>
              <a:rPr lang="en-NZ" dirty="0"/>
              <a:t>Power BI</a:t>
            </a:r>
          </a:p>
          <a:p>
            <a:pPr lvl="1"/>
            <a:r>
              <a:rPr lang="en-NZ" dirty="0"/>
              <a:t>Table Storage</a:t>
            </a:r>
          </a:p>
          <a:p>
            <a:pPr lvl="1"/>
            <a:r>
              <a:rPr lang="en-NZ" dirty="0"/>
              <a:t>Service Bus Queues and Topics</a:t>
            </a:r>
          </a:p>
          <a:p>
            <a:pPr lvl="1"/>
            <a:r>
              <a:rPr lang="en-NZ" dirty="0"/>
              <a:t>Document DB</a:t>
            </a:r>
          </a:p>
          <a:p>
            <a:pPr lvl="1"/>
            <a:r>
              <a:rPr lang="en-NZ" dirty="0"/>
              <a:t>Azure Data Lake(Preview)</a:t>
            </a:r>
          </a:p>
        </p:txBody>
      </p:sp>
    </p:spTree>
    <p:extLst>
      <p:ext uri="{BB962C8B-B14F-4D97-AF65-F5344CB8AC3E}">
        <p14:creationId xmlns:p14="http://schemas.microsoft.com/office/powerpoint/2010/main" val="20844089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ASA – IoT Suite Usage</a:t>
            </a:r>
          </a:p>
        </p:txBody>
      </p:sp>
      <p:sp>
        <p:nvSpPr>
          <p:cNvPr id="3" name="Content Placeholder 2"/>
          <p:cNvSpPr>
            <a:spLocks noGrp="1"/>
          </p:cNvSpPr>
          <p:nvPr>
            <p:ph sz="quarter" idx="10"/>
          </p:nvPr>
        </p:nvSpPr>
        <p:spPr>
          <a:xfrm>
            <a:off x="161904" y="1434015"/>
            <a:ext cx="10972800" cy="6592574"/>
          </a:xfrm>
        </p:spPr>
        <p:txBody>
          <a:bodyPr/>
          <a:lstStyle/>
          <a:p>
            <a:pPr marL="0" indent="0">
              <a:buNone/>
            </a:pPr>
            <a:r>
              <a:rPr lang="en-NZ" b="1" dirty="0"/>
              <a:t>Remote Monitoring Solution – Three ASA Jobs</a:t>
            </a:r>
          </a:p>
          <a:p>
            <a:pPr marL="342900" lvl="1" indent="0">
              <a:buNone/>
            </a:pPr>
            <a:endParaRPr lang="en-NZ" u="sng" dirty="0"/>
          </a:p>
          <a:p>
            <a:pPr marL="0" indent="0">
              <a:buNone/>
            </a:pPr>
            <a:r>
              <a:rPr lang="en-NZ" b="1" dirty="0"/>
              <a:t>1. Route all telemetry to Blob Storage</a:t>
            </a:r>
          </a:p>
          <a:p>
            <a:pPr lvl="1"/>
            <a:r>
              <a:rPr lang="en-NZ" dirty="0"/>
              <a:t> Saves all stream data that is used to create telemetry chart</a:t>
            </a:r>
          </a:p>
          <a:p>
            <a:pPr marL="0" indent="0">
              <a:buNone/>
            </a:pPr>
            <a:r>
              <a:rPr lang="en-NZ" b="1" dirty="0"/>
              <a:t>2. Route Command Response and Device Status messages</a:t>
            </a:r>
          </a:p>
          <a:p>
            <a:pPr lvl="1"/>
            <a:r>
              <a:rPr lang="en-NZ" dirty="0"/>
              <a:t> Identifies and routes Command Response and Device Status messages to an </a:t>
            </a:r>
            <a:r>
              <a:rPr lang="en-NZ" dirty="0" err="1"/>
              <a:t>EventHub</a:t>
            </a:r>
            <a:r>
              <a:rPr lang="en-NZ" dirty="0"/>
              <a:t> for further processing</a:t>
            </a:r>
          </a:p>
          <a:p>
            <a:pPr marL="0" indent="0">
              <a:buNone/>
            </a:pPr>
            <a:r>
              <a:rPr lang="en-NZ" b="1" dirty="0"/>
              <a:t>3. Rules</a:t>
            </a:r>
          </a:p>
          <a:p>
            <a:pPr lvl="1"/>
            <a:r>
              <a:rPr lang="en-NZ" dirty="0"/>
              <a:t>Queries telemetry stream against rules</a:t>
            </a:r>
          </a:p>
          <a:p>
            <a:pPr lvl="1"/>
            <a:r>
              <a:rPr lang="en-NZ" dirty="0"/>
              <a:t>E.g. Uses 5 minute sliding window to </a:t>
            </a:r>
            <a:br>
              <a:rPr lang="en-NZ" dirty="0"/>
            </a:br>
            <a:r>
              <a:rPr lang="en-NZ" dirty="0"/>
              <a:t>get min/max/average of humidity</a:t>
            </a:r>
          </a:p>
          <a:p>
            <a:pPr lvl="1"/>
            <a:endParaRPr lang="en-NZ" dirty="0"/>
          </a:p>
          <a:p>
            <a:pPr lvl="1"/>
            <a:endParaRPr lang="en-NZ" dirty="0"/>
          </a:p>
          <a:p>
            <a:pPr lvl="1"/>
            <a:endParaRPr lang="en-NZ" dirty="0"/>
          </a:p>
          <a:p>
            <a:pPr lvl="1"/>
            <a:endParaRPr lang="en-NZ" dirty="0"/>
          </a:p>
          <a:p>
            <a:pPr lvl="1"/>
            <a:endParaRPr lang="en-NZ" b="1" dirty="0"/>
          </a:p>
        </p:txBody>
      </p:sp>
      <p:pic>
        <p:nvPicPr>
          <p:cNvPr id="4" name="Picture 3"/>
          <p:cNvPicPr>
            <a:picLocks noChangeAspect="1"/>
          </p:cNvPicPr>
          <p:nvPr/>
        </p:nvPicPr>
        <p:blipFill>
          <a:blip r:embed="rId3"/>
          <a:stretch>
            <a:fillRect/>
          </a:stretch>
        </p:blipFill>
        <p:spPr>
          <a:xfrm>
            <a:off x="6611763" y="4393394"/>
            <a:ext cx="5550075" cy="2258751"/>
          </a:xfrm>
          <a:prstGeom prst="rect">
            <a:avLst/>
          </a:prstGeom>
          <a:ln w="12700">
            <a:solidFill>
              <a:schemeClr val="tx1"/>
            </a:solidFill>
          </a:ln>
        </p:spPr>
      </p:pic>
    </p:spTree>
    <p:extLst>
      <p:ext uri="{BB962C8B-B14F-4D97-AF65-F5344CB8AC3E}">
        <p14:creationId xmlns:p14="http://schemas.microsoft.com/office/powerpoint/2010/main" val="4198226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ASA – Management</a:t>
            </a:r>
            <a:endParaRPr lang="en-NZ" dirty="0"/>
          </a:p>
        </p:txBody>
      </p:sp>
      <p:sp>
        <p:nvSpPr>
          <p:cNvPr id="5" name="Content Placeholder 4"/>
          <p:cNvSpPr>
            <a:spLocks noGrp="1"/>
          </p:cNvSpPr>
          <p:nvPr>
            <p:ph sz="quarter" idx="10"/>
          </p:nvPr>
        </p:nvSpPr>
        <p:spPr>
          <a:xfrm>
            <a:off x="274638" y="1697062"/>
            <a:ext cx="10972800" cy="5047536"/>
          </a:xfrm>
        </p:spPr>
        <p:txBody>
          <a:bodyPr/>
          <a:lstStyle/>
          <a:p>
            <a:pPr marL="0" indent="0">
              <a:buNone/>
            </a:pPr>
            <a:r>
              <a:rPr lang="en-NZ" b="1" dirty="0"/>
              <a:t>Portal</a:t>
            </a:r>
          </a:p>
          <a:p>
            <a:pPr lvl="1"/>
            <a:r>
              <a:rPr lang="en-NZ" dirty="0"/>
              <a:t>Inputs/Queries/Outputs</a:t>
            </a:r>
          </a:p>
          <a:p>
            <a:pPr lvl="1"/>
            <a:r>
              <a:rPr lang="en-NZ" dirty="0"/>
              <a:t>Scale &amp; Resource Management</a:t>
            </a:r>
          </a:p>
          <a:p>
            <a:pPr lvl="1"/>
            <a:r>
              <a:rPr lang="en-NZ" dirty="0"/>
              <a:t>Start/Stop Jobs</a:t>
            </a:r>
          </a:p>
          <a:p>
            <a:pPr lvl="1"/>
            <a:r>
              <a:rPr lang="en-NZ" dirty="0"/>
              <a:t>Other admin options</a:t>
            </a:r>
          </a:p>
          <a:p>
            <a:pPr marL="0" indent="0">
              <a:buNone/>
            </a:pPr>
            <a:r>
              <a:rPr lang="en-NZ" b="1" dirty="0"/>
              <a:t>Code</a:t>
            </a:r>
          </a:p>
          <a:p>
            <a:pPr lvl="1"/>
            <a:r>
              <a:rPr lang="en-NZ" dirty="0"/>
              <a:t>.NET SDK reference</a:t>
            </a:r>
          </a:p>
          <a:p>
            <a:pPr lvl="1"/>
            <a:r>
              <a:rPr lang="en-NZ" dirty="0"/>
              <a:t>REST endpoint available</a:t>
            </a:r>
          </a:p>
          <a:p>
            <a:pPr lvl="1"/>
            <a:r>
              <a:rPr lang="en-NZ" dirty="0"/>
              <a:t>ARM via Azure PowerShell</a:t>
            </a:r>
          </a:p>
          <a:p>
            <a:pPr lvl="1"/>
            <a:endParaRPr lang="en-NZ" dirty="0"/>
          </a:p>
          <a:p>
            <a:pPr lvl="1"/>
            <a:endParaRPr lang="en-NZ" dirty="0"/>
          </a:p>
          <a:p>
            <a:pPr lvl="1"/>
            <a:endParaRPr lang="en-NZ" b="1" dirty="0"/>
          </a:p>
        </p:txBody>
      </p:sp>
      <p:pic>
        <p:nvPicPr>
          <p:cNvPr id="6" name="Picture 5"/>
          <p:cNvPicPr>
            <a:picLocks noChangeAspect="1"/>
          </p:cNvPicPr>
          <p:nvPr/>
        </p:nvPicPr>
        <p:blipFill>
          <a:blip r:embed="rId3"/>
          <a:stretch>
            <a:fillRect/>
          </a:stretch>
        </p:blipFill>
        <p:spPr>
          <a:xfrm>
            <a:off x="6584517" y="1697062"/>
            <a:ext cx="5357164" cy="4818496"/>
          </a:xfrm>
          <a:prstGeom prst="rect">
            <a:avLst/>
          </a:prstGeom>
        </p:spPr>
      </p:pic>
    </p:spTree>
    <p:extLst>
      <p:ext uri="{BB962C8B-B14F-4D97-AF65-F5344CB8AC3E}">
        <p14:creationId xmlns:p14="http://schemas.microsoft.com/office/powerpoint/2010/main" val="36572208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ASA – Scalability</a:t>
            </a:r>
            <a:endParaRPr lang="en-NZ" dirty="0"/>
          </a:p>
        </p:txBody>
      </p:sp>
      <p:sp>
        <p:nvSpPr>
          <p:cNvPr id="3" name="Content Placeholder 2"/>
          <p:cNvSpPr>
            <a:spLocks noGrp="1"/>
          </p:cNvSpPr>
          <p:nvPr>
            <p:ph sz="quarter" idx="10"/>
          </p:nvPr>
        </p:nvSpPr>
        <p:spPr>
          <a:xfrm>
            <a:off x="274638" y="1697062"/>
            <a:ext cx="5897562" cy="4745915"/>
          </a:xfrm>
        </p:spPr>
        <p:txBody>
          <a:bodyPr/>
          <a:lstStyle/>
          <a:p>
            <a:r>
              <a:rPr lang="en-US" b="1" dirty="0"/>
              <a:t>Streaming Units:</a:t>
            </a:r>
            <a:r>
              <a:rPr lang="en-US" dirty="0"/>
              <a:t> represent the resources and power to execute an Azure Stream Analytics job</a:t>
            </a:r>
          </a:p>
          <a:p>
            <a:r>
              <a:rPr lang="en-US" dirty="0"/>
              <a:t>Each streaming unit corresponds to roughly 1MB/second of throughput.</a:t>
            </a:r>
          </a:p>
          <a:p>
            <a:r>
              <a:rPr lang="en-US" dirty="0"/>
              <a:t>You can select up to your quota in streaming units for a job by using the Azure portal</a:t>
            </a:r>
          </a:p>
          <a:p>
            <a:r>
              <a:rPr lang="en-NZ" dirty="0"/>
              <a:t>Number of SU’s used by a job depends on number of steps in a query and partitions defined on each step</a:t>
            </a:r>
          </a:p>
        </p:txBody>
      </p:sp>
      <p:pic>
        <p:nvPicPr>
          <p:cNvPr id="5" name="Picture 4"/>
          <p:cNvPicPr>
            <a:picLocks noChangeAspect="1"/>
          </p:cNvPicPr>
          <p:nvPr/>
        </p:nvPicPr>
        <p:blipFill>
          <a:blip r:embed="rId3"/>
          <a:stretch>
            <a:fillRect/>
          </a:stretch>
        </p:blipFill>
        <p:spPr>
          <a:xfrm>
            <a:off x="6172200" y="1697062"/>
            <a:ext cx="5538379" cy="3297960"/>
          </a:xfrm>
          <a:prstGeom prst="rect">
            <a:avLst/>
          </a:prstGeom>
          <a:ln w="28575">
            <a:solidFill>
              <a:schemeClr val="tx1"/>
            </a:solidFill>
          </a:ln>
        </p:spPr>
      </p:pic>
    </p:spTree>
    <p:extLst>
      <p:ext uri="{BB962C8B-B14F-4D97-AF65-F5344CB8AC3E}">
        <p14:creationId xmlns:p14="http://schemas.microsoft.com/office/powerpoint/2010/main" val="29037482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Hands on Lab 2</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Event Processing with Event Hubs &amp; Web Jobs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Processing – Event Hubs</a:t>
            </a:r>
          </a:p>
        </p:txBody>
      </p:sp>
      <p:sp>
        <p:nvSpPr>
          <p:cNvPr id="8" name="Content Placeholder 7"/>
          <p:cNvSpPr txBox="1">
            <a:spLocks/>
          </p:cNvSpPr>
          <p:nvPr/>
        </p:nvSpPr>
        <p:spPr>
          <a:xfrm>
            <a:off x="516759" y="1719658"/>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Stream millions of events per second</a:t>
            </a:r>
          </a:p>
        </p:txBody>
      </p:sp>
      <p:sp>
        <p:nvSpPr>
          <p:cNvPr id="9" name="Content Placeholder 7"/>
          <p:cNvSpPr txBox="1">
            <a:spLocks/>
          </p:cNvSpPr>
          <p:nvPr/>
        </p:nvSpPr>
        <p:spPr>
          <a:xfrm>
            <a:off x="516759" y="4601776"/>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Connect millions of devices across platforms</a:t>
            </a:r>
          </a:p>
        </p:txBody>
      </p:sp>
      <p:sp>
        <p:nvSpPr>
          <p:cNvPr id="10" name="Content Placeholder 7"/>
          <p:cNvSpPr txBox="1">
            <a:spLocks/>
          </p:cNvSpPr>
          <p:nvPr/>
        </p:nvSpPr>
        <p:spPr>
          <a:xfrm>
            <a:off x="516759" y="3160717"/>
            <a:ext cx="7315200"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Process events with variable load profiles</a:t>
            </a:r>
          </a:p>
        </p:txBody>
      </p:sp>
      <p:pic>
        <p:nvPicPr>
          <p:cNvPr id="12" name="Picture 11"/>
          <p:cNvPicPr>
            <a:picLocks noChangeAspect="1"/>
          </p:cNvPicPr>
          <p:nvPr/>
        </p:nvPicPr>
        <p:blipFill>
          <a:blip r:embed="rId3"/>
          <a:stretch>
            <a:fillRect/>
          </a:stretch>
        </p:blipFill>
        <p:spPr>
          <a:xfrm>
            <a:off x="8530444" y="907074"/>
            <a:ext cx="2179066" cy="1846518"/>
          </a:xfrm>
          <a:prstGeom prst="rect">
            <a:avLst/>
          </a:prstGeom>
        </p:spPr>
      </p:pic>
      <p:pic>
        <p:nvPicPr>
          <p:cNvPr id="13" name="Picture 12"/>
          <p:cNvPicPr>
            <a:picLocks noChangeAspect="1"/>
          </p:cNvPicPr>
          <p:nvPr/>
        </p:nvPicPr>
        <p:blipFill>
          <a:blip r:embed="rId4"/>
          <a:stretch>
            <a:fillRect/>
          </a:stretch>
        </p:blipFill>
        <p:spPr>
          <a:xfrm>
            <a:off x="8474091" y="3047805"/>
            <a:ext cx="2235419" cy="1645618"/>
          </a:xfrm>
          <a:prstGeom prst="rect">
            <a:avLst/>
          </a:prstGeom>
        </p:spPr>
      </p:pic>
      <p:pic>
        <p:nvPicPr>
          <p:cNvPr id="14" name="Picture 13"/>
          <p:cNvPicPr>
            <a:picLocks noChangeAspect="1"/>
          </p:cNvPicPr>
          <p:nvPr/>
        </p:nvPicPr>
        <p:blipFill>
          <a:blip r:embed="rId5"/>
          <a:stretch>
            <a:fillRect/>
          </a:stretch>
        </p:blipFill>
        <p:spPr>
          <a:xfrm>
            <a:off x="8372202" y="4790210"/>
            <a:ext cx="2337308" cy="1900178"/>
          </a:xfrm>
          <a:prstGeom prst="rect">
            <a:avLst/>
          </a:prstGeom>
        </p:spPr>
      </p:pic>
    </p:spTree>
    <p:extLst>
      <p:ext uri="{BB962C8B-B14F-4D97-AF65-F5344CB8AC3E}">
        <p14:creationId xmlns:p14="http://schemas.microsoft.com/office/powerpoint/2010/main" val="23489940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Processing – Event Hubs</a:t>
            </a:r>
          </a:p>
        </p:txBody>
      </p:sp>
      <p:sp>
        <p:nvSpPr>
          <p:cNvPr id="3" name="Content Placeholder 2"/>
          <p:cNvSpPr>
            <a:spLocks noGrp="1"/>
          </p:cNvSpPr>
          <p:nvPr>
            <p:ph sz="quarter" idx="10"/>
          </p:nvPr>
        </p:nvSpPr>
        <p:spPr>
          <a:xfrm>
            <a:off x="274638" y="1697062"/>
            <a:ext cx="7248380" cy="5222968"/>
          </a:xfrm>
        </p:spPr>
        <p:txBody>
          <a:bodyPr/>
          <a:lstStyle/>
          <a:p>
            <a:r>
              <a:rPr lang="en-NZ" dirty="0"/>
              <a:t>Designed to handle event based messaging at a huge scale</a:t>
            </a:r>
          </a:p>
          <a:p>
            <a:r>
              <a:rPr lang="en-NZ" dirty="0"/>
              <a:t>Event Hub creates a stream of events to be read</a:t>
            </a:r>
          </a:p>
          <a:p>
            <a:r>
              <a:rPr lang="en-NZ" dirty="0"/>
              <a:t>Simple interfaces such as HTTP/AMQP</a:t>
            </a:r>
          </a:p>
          <a:p>
            <a:r>
              <a:rPr lang="en-NZ" dirty="0"/>
              <a:t>Internally, uses partitioning pattern to deal with bursts of messages and to retain for longer</a:t>
            </a:r>
          </a:p>
          <a:p>
            <a:pPr marL="0" indent="0">
              <a:buNone/>
            </a:pPr>
            <a:r>
              <a:rPr lang="en-NZ" b="1" dirty="0"/>
              <a:t>Consumer Groups:</a:t>
            </a:r>
          </a:p>
          <a:p>
            <a:pPr lvl="1"/>
            <a:r>
              <a:rPr lang="en-NZ" dirty="0"/>
              <a:t>Allows receivers to read the stream concurrently but at their own rate</a:t>
            </a:r>
          </a:p>
          <a:p>
            <a:pPr lvl="1"/>
            <a:r>
              <a:rPr lang="en-NZ" dirty="0"/>
              <a:t>Receivers manage their own pointer to a location in the stream</a:t>
            </a:r>
          </a:p>
        </p:txBody>
      </p:sp>
      <p:sp>
        <p:nvSpPr>
          <p:cNvPr id="4" name="Rounded Rectangle 3"/>
          <p:cNvSpPr/>
          <p:nvPr/>
        </p:nvSpPr>
        <p:spPr bwMode="auto">
          <a:xfrm>
            <a:off x="7523018" y="1859973"/>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7" name="Rounded Rectangle 6"/>
          <p:cNvSpPr/>
          <p:nvPr/>
        </p:nvSpPr>
        <p:spPr bwMode="auto">
          <a:xfrm>
            <a:off x="7523016" y="4672446"/>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8" name="Rounded Rectangle 7"/>
          <p:cNvSpPr/>
          <p:nvPr/>
        </p:nvSpPr>
        <p:spPr bwMode="auto">
          <a:xfrm>
            <a:off x="7515081" y="3337210"/>
            <a:ext cx="997527" cy="4987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Sender</a:t>
            </a:r>
          </a:p>
        </p:txBody>
      </p:sp>
      <p:sp>
        <p:nvSpPr>
          <p:cNvPr id="9" name="Rounded Rectangle 8"/>
          <p:cNvSpPr/>
          <p:nvPr/>
        </p:nvSpPr>
        <p:spPr bwMode="auto">
          <a:xfrm>
            <a:off x="8905009" y="2182091"/>
            <a:ext cx="2234046" cy="2888673"/>
          </a:xfrm>
          <a:prstGeom prst="round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9125527" y="3266209"/>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570604" y="3266208"/>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10023475" y="3266207"/>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p:cNvSpPr/>
          <p:nvPr/>
        </p:nvSpPr>
        <p:spPr bwMode="auto">
          <a:xfrm>
            <a:off x="10468552" y="3266206"/>
            <a:ext cx="445077" cy="640773"/>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5" name="Straight Arrow Connector 24"/>
          <p:cNvCxnSpPr>
            <a:stCxn id="4" idx="3"/>
          </p:cNvCxnSpPr>
          <p:nvPr/>
        </p:nvCxnSpPr>
        <p:spPr>
          <a:xfrm>
            <a:off x="8520545" y="2109355"/>
            <a:ext cx="604982" cy="13283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3"/>
            <a:endCxn id="20" idx="1"/>
          </p:cNvCxnSpPr>
          <p:nvPr/>
        </p:nvCxnSpPr>
        <p:spPr>
          <a:xfrm>
            <a:off x="8512608" y="3586592"/>
            <a:ext cx="612919" cy="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3"/>
          </p:cNvCxnSpPr>
          <p:nvPr/>
        </p:nvCxnSpPr>
        <p:spPr>
          <a:xfrm flipV="1">
            <a:off x="8520543" y="3735532"/>
            <a:ext cx="597190" cy="1186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0796155" y="4921827"/>
            <a:ext cx="1527463" cy="817538"/>
          </a:xfrm>
          <a:prstGeom prst="ellipse">
            <a:avLst/>
          </a:prstGeom>
          <a:solidFill>
            <a:schemeClr val="bg2"/>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200" b="0" i="0" u="none" strike="noStrike" kern="0" cap="none" spc="0" normalizeH="0" baseline="0" noProof="0" dirty="0">
                <a:ln>
                  <a:noFill/>
                </a:ln>
                <a:solidFill>
                  <a:schemeClr val="tx1"/>
                </a:solidFill>
                <a:effectLst/>
                <a:uLnTx/>
                <a:uFillTx/>
                <a:ea typeface="Segoe UI" pitchFamily="34" charset="0"/>
                <a:cs typeface="Segoe UI" pitchFamily="34" charset="0"/>
              </a:rPr>
              <a:t>Consumer Group 2</a:t>
            </a:r>
          </a:p>
        </p:txBody>
      </p:sp>
      <p:sp>
        <p:nvSpPr>
          <p:cNvPr id="39" name="Oval 38"/>
          <p:cNvSpPr/>
          <p:nvPr/>
        </p:nvSpPr>
        <p:spPr bwMode="auto">
          <a:xfrm>
            <a:off x="10796154" y="1507730"/>
            <a:ext cx="1527463" cy="817538"/>
          </a:xfrm>
          <a:prstGeom prst="ellipse">
            <a:avLst/>
          </a:prstGeom>
          <a:solidFill>
            <a:schemeClr val="bg2"/>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NZ" sz="1200" b="0" i="0" u="none" strike="noStrike" kern="0" cap="none" spc="0" normalizeH="0" baseline="0" noProof="0" dirty="0">
                <a:ln>
                  <a:noFill/>
                </a:ln>
                <a:solidFill>
                  <a:schemeClr val="tx1"/>
                </a:solidFill>
                <a:effectLst/>
                <a:uLnTx/>
                <a:uFillTx/>
                <a:ea typeface="Segoe UI" pitchFamily="34" charset="0"/>
                <a:cs typeface="Segoe UI" pitchFamily="34" charset="0"/>
              </a:rPr>
              <a:t>Consumer Group 1</a:t>
            </a:r>
          </a:p>
        </p:txBody>
      </p:sp>
      <p:cxnSp>
        <p:nvCxnSpPr>
          <p:cNvPr id="41" name="Straight Arrow Connector 40"/>
          <p:cNvCxnSpPr>
            <a:stCxn id="39" idx="3"/>
            <a:endCxn id="23" idx="0"/>
          </p:cNvCxnSpPr>
          <p:nvPr/>
        </p:nvCxnSpPr>
        <p:spPr>
          <a:xfrm flipH="1">
            <a:off x="10691091" y="2205542"/>
            <a:ext cx="328755" cy="10606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1"/>
            <a:endCxn id="21" idx="2"/>
          </p:cNvCxnSpPr>
          <p:nvPr/>
        </p:nvCxnSpPr>
        <p:spPr>
          <a:xfrm flipH="1" flipV="1">
            <a:off x="9793143" y="3906981"/>
            <a:ext cx="1226704" cy="11345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196054" y="2847845"/>
            <a:ext cx="1672446"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400" b="0" i="0" u="none" strike="noStrike" kern="0" cap="none" spc="0" normalizeH="0" baseline="0" noProof="0" dirty="0">
                <a:ln>
                  <a:noFill/>
                </a:ln>
                <a:gradFill>
                  <a:gsLst>
                    <a:gs pos="2917">
                      <a:schemeClr val="tx1"/>
                    </a:gs>
                    <a:gs pos="30000">
                      <a:schemeClr val="tx1"/>
                    </a:gs>
                  </a:gsLst>
                  <a:lin ang="5400000" scaled="0"/>
                </a:gradFill>
                <a:effectLst/>
                <a:uLnTx/>
                <a:uFillTx/>
              </a:rPr>
              <a:t>Message Stream</a:t>
            </a:r>
          </a:p>
        </p:txBody>
      </p:sp>
      <p:sp>
        <p:nvSpPr>
          <p:cNvPr id="46" name="TextBox 45"/>
          <p:cNvSpPr txBox="1"/>
          <p:nvPr/>
        </p:nvSpPr>
        <p:spPr>
          <a:xfrm>
            <a:off x="9399008" y="1835903"/>
            <a:ext cx="1246047"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400" b="1" i="0" u="none" strike="noStrike" kern="0" cap="none" spc="0" normalizeH="0" baseline="0" noProof="0" dirty="0">
                <a:ln>
                  <a:noFill/>
                </a:ln>
                <a:gradFill>
                  <a:gsLst>
                    <a:gs pos="2917">
                      <a:schemeClr val="tx1"/>
                    </a:gs>
                    <a:gs pos="30000">
                      <a:schemeClr val="tx1"/>
                    </a:gs>
                  </a:gsLst>
                  <a:lin ang="5400000" scaled="0"/>
                </a:gradFill>
                <a:effectLst/>
                <a:uLnTx/>
                <a:uFillTx/>
              </a:rPr>
              <a:t>Event Hub</a:t>
            </a:r>
          </a:p>
        </p:txBody>
      </p:sp>
    </p:spTree>
    <p:extLst>
      <p:ext uri="{BB962C8B-B14F-4D97-AF65-F5344CB8AC3E}">
        <p14:creationId xmlns:p14="http://schemas.microsoft.com/office/powerpoint/2010/main" val="9716185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NZ" dirty="0"/>
              <a:t>Considerations - Device</a:t>
            </a:r>
          </a:p>
        </p:txBody>
      </p:sp>
      <p:sp>
        <p:nvSpPr>
          <p:cNvPr id="11" name="Content Placeholder 10"/>
          <p:cNvSpPr>
            <a:spLocks noGrp="1"/>
          </p:cNvSpPr>
          <p:nvPr>
            <p:ph sz="quarter" idx="10"/>
          </p:nvPr>
        </p:nvSpPr>
        <p:spPr>
          <a:xfrm>
            <a:off x="204300" y="1858608"/>
            <a:ext cx="6708066" cy="3988784"/>
          </a:xfrm>
        </p:spPr>
        <p:txBody>
          <a:bodyPr/>
          <a:lstStyle/>
          <a:p>
            <a:r>
              <a:rPr lang="en-NZ" b="1" dirty="0"/>
              <a:t>Protocols: </a:t>
            </a:r>
            <a:r>
              <a:rPr lang="en-NZ" dirty="0"/>
              <a:t>What protocols are your devices able to communicate with? It needs to be established whether it is supported by the cloud gateway or will require a custom protocol gateway. In addition, what physical networking protocol is it using? Can it support an IP based network?</a:t>
            </a:r>
            <a:endParaRPr lang="en-NZ" b="1" dirty="0"/>
          </a:p>
          <a:p>
            <a:r>
              <a:rPr lang="en-NZ" b="1" dirty="0"/>
              <a:t>Platforms: </a:t>
            </a:r>
            <a:r>
              <a:rPr lang="en-NZ" dirty="0"/>
              <a:t>Are your devices compatible with one of the many supported platforms?</a:t>
            </a:r>
            <a:endParaRPr lang="en-NZ" b="1" dirty="0"/>
          </a:p>
          <a:p>
            <a:r>
              <a:rPr lang="en-NZ" b="1" dirty="0"/>
              <a:t>Security: </a:t>
            </a:r>
            <a:r>
              <a:rPr lang="en-NZ" dirty="0"/>
              <a:t>Do you require more than server authentication?</a:t>
            </a:r>
            <a:endParaRPr lang="en-NZ" b="1" dirty="0">
              <a:solidFill>
                <a:srgbClr val="FF000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366" y="1793776"/>
            <a:ext cx="5062758" cy="3631077"/>
          </a:xfrm>
          <a:prstGeom prst="rect">
            <a:avLst/>
          </a:prstGeom>
        </p:spPr>
      </p:pic>
    </p:spTree>
    <p:extLst>
      <p:ext uri="{BB962C8B-B14F-4D97-AF65-F5344CB8AC3E}">
        <p14:creationId xmlns:p14="http://schemas.microsoft.com/office/powerpoint/2010/main" val="17284993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6358755" y="1985289"/>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Processing – Comparison </a:t>
            </a:r>
          </a:p>
        </p:txBody>
      </p:sp>
      <p:sp>
        <p:nvSpPr>
          <p:cNvPr id="5" name="Rectangle 4"/>
          <p:cNvSpPr/>
          <p:nvPr/>
        </p:nvSpPr>
        <p:spPr bwMode="auto">
          <a:xfrm>
            <a:off x="1487055" y="1444336"/>
            <a:ext cx="2967284" cy="5257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Azure Service Bus</a:t>
            </a:r>
          </a:p>
        </p:txBody>
      </p:sp>
      <p:sp>
        <p:nvSpPr>
          <p:cNvPr id="6" name="Rectangle 5"/>
          <p:cNvSpPr/>
          <p:nvPr/>
        </p:nvSpPr>
        <p:spPr bwMode="auto">
          <a:xfrm>
            <a:off x="1782819" y="2044528"/>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Relay</a:t>
            </a:r>
          </a:p>
        </p:txBody>
      </p:sp>
      <p:sp>
        <p:nvSpPr>
          <p:cNvPr id="7" name="Rectangle 6"/>
          <p:cNvSpPr/>
          <p:nvPr/>
        </p:nvSpPr>
        <p:spPr bwMode="auto">
          <a:xfrm>
            <a:off x="1782819" y="2936641"/>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Queue</a:t>
            </a:r>
          </a:p>
        </p:txBody>
      </p:sp>
      <p:sp>
        <p:nvSpPr>
          <p:cNvPr id="8" name="Rectangle 7"/>
          <p:cNvSpPr/>
          <p:nvPr/>
        </p:nvSpPr>
        <p:spPr bwMode="auto">
          <a:xfrm>
            <a:off x="1782819" y="3836107"/>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Topic</a:t>
            </a:r>
          </a:p>
        </p:txBody>
      </p:sp>
      <p:sp>
        <p:nvSpPr>
          <p:cNvPr id="9" name="Rectangle 8"/>
          <p:cNvSpPr/>
          <p:nvPr/>
        </p:nvSpPr>
        <p:spPr bwMode="auto">
          <a:xfrm>
            <a:off x="1782819" y="4743471"/>
            <a:ext cx="2430780"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Notification Hub</a:t>
            </a:r>
          </a:p>
        </p:txBody>
      </p:sp>
      <p:sp>
        <p:nvSpPr>
          <p:cNvPr id="10" name="Rectangle 9"/>
          <p:cNvSpPr/>
          <p:nvPr/>
        </p:nvSpPr>
        <p:spPr bwMode="auto">
          <a:xfrm>
            <a:off x="1782819" y="5646544"/>
            <a:ext cx="2430780" cy="838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Event Hub</a:t>
            </a:r>
          </a:p>
        </p:txBody>
      </p:sp>
      <p:sp>
        <p:nvSpPr>
          <p:cNvPr id="14" name="Rectangle 13"/>
          <p:cNvSpPr/>
          <p:nvPr/>
        </p:nvSpPr>
        <p:spPr>
          <a:xfrm>
            <a:off x="6418414" y="2017087"/>
            <a:ext cx="4354141"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NAT and Firewall Traversal Service</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Request/Response Services</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Rounded Rectangle 15"/>
          <p:cNvSpPr/>
          <p:nvPr/>
        </p:nvSpPr>
        <p:spPr bwMode="auto">
          <a:xfrm>
            <a:off x="6358754" y="2890221"/>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cxnSp>
        <p:nvCxnSpPr>
          <p:cNvPr id="18" name="Straight Arrow Connector 17"/>
          <p:cNvCxnSpPr/>
          <p:nvPr/>
        </p:nvCxnSpPr>
        <p:spPr>
          <a:xfrm>
            <a:off x="4780973" y="2404389"/>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98291" y="3341317"/>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98291" y="4255207"/>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26000" y="5187442"/>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26000" y="6065644"/>
            <a:ext cx="114300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bwMode="auto">
          <a:xfrm>
            <a:off x="6358754" y="4724831"/>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4" name="Rounded Rectangle 23"/>
          <p:cNvSpPr/>
          <p:nvPr/>
        </p:nvSpPr>
        <p:spPr bwMode="auto">
          <a:xfrm>
            <a:off x="6358754" y="5642136"/>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5" name="Rounded Rectangle 24"/>
          <p:cNvSpPr/>
          <p:nvPr/>
        </p:nvSpPr>
        <p:spPr bwMode="auto">
          <a:xfrm>
            <a:off x="6358754" y="3807526"/>
            <a:ext cx="4639016" cy="8667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7" name="Rectangle 26"/>
          <p:cNvSpPr/>
          <p:nvPr/>
        </p:nvSpPr>
        <p:spPr>
          <a:xfrm>
            <a:off x="6443814" y="2931487"/>
            <a:ext cx="3553473"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pitchFamily="34" charset="0"/>
              </a:rPr>
              <a:t>Transactional Cloud Broker</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pitchFamily="34" charset="0"/>
              </a:rPr>
              <a:t>High-Reliability Messaging</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28" name="Rectangle 27"/>
          <p:cNvSpPr/>
          <p:nvPr/>
        </p:nvSpPr>
        <p:spPr>
          <a:xfrm>
            <a:off x="6469214" y="3845887"/>
            <a:ext cx="4476034" cy="150810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Transactional Message Distribution</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Up to 2000 subscriptions per Topic</a:t>
            </a:r>
          </a:p>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Rectangle 28"/>
          <p:cNvSpPr/>
          <p:nvPr/>
        </p:nvSpPr>
        <p:spPr>
          <a:xfrm>
            <a:off x="6494614" y="4760287"/>
            <a:ext cx="4503156"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High-scale Notification Distribution</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Mobile push notification services</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30" name="Rectangle 29"/>
          <p:cNvSpPr/>
          <p:nvPr/>
        </p:nvSpPr>
        <p:spPr>
          <a:xfrm>
            <a:off x="6494614" y="5677592"/>
            <a:ext cx="4473276" cy="120032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Collection of Event Streams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t>Deals with Volume/Velocity/Variety</a:t>
            </a:r>
            <a:br>
              <a:rPr kumimoji="0" lang="en-US" sz="2000" b="0" i="0" u="none" strike="noStrike" kern="1200" cap="none" spc="0" normalizeH="0" baseline="0" noProof="0" dirty="0">
                <a:ln>
                  <a:noFill/>
                </a:ln>
                <a:solidFill>
                  <a:schemeClr val="bg1"/>
                </a:solidFill>
                <a:effectLst/>
                <a:uLnTx/>
                <a:uFillTx/>
                <a:latin typeface="+mn-lt"/>
                <a:ea typeface="+mn-ea"/>
                <a:cs typeface="Segoe UI" pitchFamily="34" charset="0"/>
              </a:rPr>
            </a:br>
            <a:br>
              <a:rPr kumimoji="0" lang="en-US" sz="1600" b="0" i="0" u="none" strike="noStrike" kern="1200" cap="none" spc="0" normalizeH="0" baseline="0" noProof="0" dirty="0">
                <a:ln>
                  <a:noFill/>
                </a:ln>
                <a:solidFill>
                  <a:schemeClr val="tx1"/>
                </a:solidFill>
                <a:effectLst/>
                <a:uLnTx/>
                <a:uFillTx/>
                <a:latin typeface="+mn-lt"/>
                <a:ea typeface="+mn-ea"/>
                <a:cs typeface="Segoe UI" pitchFamily="34" charset="0"/>
              </a:rPr>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273340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Rectangle 501"/>
          <p:cNvSpPr/>
          <p:nvPr/>
        </p:nvSpPr>
        <p:spPr bwMode="auto">
          <a:xfrm>
            <a:off x="9266500" y="2079321"/>
            <a:ext cx="2768388" cy="28678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NZ"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Processing – Event Processor Model</a:t>
            </a:r>
          </a:p>
        </p:txBody>
      </p:sp>
      <p:sp>
        <p:nvSpPr>
          <p:cNvPr id="4" name="Rectangle 3"/>
          <p:cNvSpPr/>
          <p:nvPr/>
        </p:nvSpPr>
        <p:spPr bwMode="auto">
          <a:xfrm>
            <a:off x="621519" y="4475820"/>
            <a:ext cx="1572613" cy="609600"/>
          </a:xfrm>
          <a:prstGeom prst="rect">
            <a:avLst/>
          </a:prstGeom>
          <a:no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Event Producers</a:t>
            </a:r>
          </a:p>
        </p:txBody>
      </p:sp>
      <p:grpSp>
        <p:nvGrpSpPr>
          <p:cNvPr id="7" name="Group 6"/>
          <p:cNvGrpSpPr/>
          <p:nvPr/>
        </p:nvGrpSpPr>
        <p:grpSpPr>
          <a:xfrm>
            <a:off x="616529" y="2854837"/>
            <a:ext cx="1577675" cy="1554658"/>
            <a:chOff x="427037" y="1439862"/>
            <a:chExt cx="1765029" cy="1656444"/>
          </a:xfrm>
          <a:solidFill>
            <a:srgbClr val="FCD116"/>
          </a:solidFill>
        </p:grpSpPr>
        <p:grpSp>
          <p:nvGrpSpPr>
            <p:cNvPr id="384" name="Group 383"/>
            <p:cNvGrpSpPr/>
            <p:nvPr/>
          </p:nvGrpSpPr>
          <p:grpSpPr>
            <a:xfrm>
              <a:off x="427037" y="1439862"/>
              <a:ext cx="1764948" cy="152400"/>
              <a:chOff x="427037" y="1439862"/>
              <a:chExt cx="1764948" cy="152400"/>
            </a:xfrm>
            <a:grpFill/>
          </p:grpSpPr>
          <p:sp>
            <p:nvSpPr>
              <p:cNvPr id="484" name="Rectangle 48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5" name="Rectangle 48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6" name="Rectangle 48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7" name="Rectangle 48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8" name="Rectangle 48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9" name="Rectangle 48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0" name="Rectangle 48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1" name="Rectangle 49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2" name="Rectangle 49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93" name="Rectangle 49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5" name="Group 384"/>
            <p:cNvGrpSpPr/>
            <p:nvPr/>
          </p:nvGrpSpPr>
          <p:grpSpPr>
            <a:xfrm>
              <a:off x="427046" y="1606978"/>
              <a:ext cx="1764948" cy="152400"/>
              <a:chOff x="427037" y="1439862"/>
              <a:chExt cx="1764948" cy="152400"/>
            </a:xfrm>
            <a:grpFill/>
          </p:grpSpPr>
          <p:sp>
            <p:nvSpPr>
              <p:cNvPr id="474" name="Rectangle 47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5" name="Rectangle 47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6" name="Rectangle 47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7" name="Rectangle 47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8" name="Rectangle 47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9" name="Rectangle 47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0" name="Rectangle 47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1" name="Rectangle 48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2" name="Rectangle 48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83" name="Rectangle 48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6" name="Group 385"/>
            <p:cNvGrpSpPr/>
            <p:nvPr/>
          </p:nvGrpSpPr>
          <p:grpSpPr>
            <a:xfrm>
              <a:off x="427055" y="1774094"/>
              <a:ext cx="1764948" cy="152400"/>
              <a:chOff x="427037" y="1439862"/>
              <a:chExt cx="1764948" cy="152400"/>
            </a:xfrm>
            <a:grpFill/>
          </p:grpSpPr>
          <p:sp>
            <p:nvSpPr>
              <p:cNvPr id="464" name="Rectangle 46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5" name="Rectangle 46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6" name="Rectangle 46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7" name="Rectangle 46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8" name="Rectangle 46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9" name="Rectangle 46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0" name="Rectangle 46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1" name="Rectangle 47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2" name="Rectangle 47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73" name="Rectangle 47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7" name="Group 386"/>
            <p:cNvGrpSpPr/>
            <p:nvPr/>
          </p:nvGrpSpPr>
          <p:grpSpPr>
            <a:xfrm>
              <a:off x="427064" y="1941210"/>
              <a:ext cx="1764948" cy="152400"/>
              <a:chOff x="427037" y="1439862"/>
              <a:chExt cx="1764948" cy="152400"/>
            </a:xfrm>
            <a:grpFill/>
          </p:grpSpPr>
          <p:sp>
            <p:nvSpPr>
              <p:cNvPr id="454" name="Rectangle 45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5" name="Rectangle 45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6" name="Rectangle 45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7" name="Rectangle 45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8" name="Rectangle 45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9" name="Rectangle 45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0" name="Rectangle 45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1" name="Rectangle 46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2" name="Rectangle 46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63" name="Rectangle 46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8" name="Group 387"/>
            <p:cNvGrpSpPr/>
            <p:nvPr/>
          </p:nvGrpSpPr>
          <p:grpSpPr>
            <a:xfrm>
              <a:off x="427073" y="2108326"/>
              <a:ext cx="1764948" cy="152400"/>
              <a:chOff x="427037" y="1439862"/>
              <a:chExt cx="1764948" cy="152400"/>
            </a:xfrm>
            <a:grpFill/>
          </p:grpSpPr>
          <p:sp>
            <p:nvSpPr>
              <p:cNvPr id="444" name="Rectangle 44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5" name="Rectangle 44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6" name="Rectangle 44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7" name="Rectangle 44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8" name="Rectangle 44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9" name="Rectangle 44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0" name="Rectangle 44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1" name="Rectangle 45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2" name="Rectangle 45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53" name="Rectangle 45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89" name="Group 388"/>
            <p:cNvGrpSpPr/>
            <p:nvPr/>
          </p:nvGrpSpPr>
          <p:grpSpPr>
            <a:xfrm>
              <a:off x="427082" y="2275442"/>
              <a:ext cx="1764948" cy="152400"/>
              <a:chOff x="427037" y="1439862"/>
              <a:chExt cx="1764948" cy="152400"/>
            </a:xfrm>
            <a:grpFill/>
          </p:grpSpPr>
          <p:sp>
            <p:nvSpPr>
              <p:cNvPr id="434" name="Rectangle 43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5" name="Rectangle 43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6" name="Rectangle 43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7" name="Rectangle 43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8" name="Rectangle 43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9" name="Rectangle 43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0" name="Rectangle 43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1" name="Rectangle 44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2" name="Rectangle 44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43" name="Rectangle 44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0" name="Group 389"/>
            <p:cNvGrpSpPr/>
            <p:nvPr/>
          </p:nvGrpSpPr>
          <p:grpSpPr>
            <a:xfrm>
              <a:off x="427091" y="2442558"/>
              <a:ext cx="1764948" cy="152400"/>
              <a:chOff x="427037" y="1439862"/>
              <a:chExt cx="1764948" cy="152400"/>
            </a:xfrm>
            <a:grpFill/>
          </p:grpSpPr>
          <p:sp>
            <p:nvSpPr>
              <p:cNvPr id="424" name="Rectangle 42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5" name="Rectangle 42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6" name="Rectangle 42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7" name="Rectangle 42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8" name="Rectangle 42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9" name="Rectangle 42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0" name="Rectangle 42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1" name="Rectangle 43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2" name="Rectangle 43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33" name="Rectangle 43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1" name="Group 390"/>
            <p:cNvGrpSpPr/>
            <p:nvPr/>
          </p:nvGrpSpPr>
          <p:grpSpPr>
            <a:xfrm>
              <a:off x="427100" y="2609674"/>
              <a:ext cx="1764948" cy="152400"/>
              <a:chOff x="427037" y="1439862"/>
              <a:chExt cx="1764948" cy="152400"/>
            </a:xfrm>
            <a:grpFill/>
          </p:grpSpPr>
          <p:sp>
            <p:nvSpPr>
              <p:cNvPr id="414" name="Rectangle 41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5" name="Rectangle 41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6" name="Rectangle 41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7" name="Rectangle 41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8" name="Rectangle 41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9" name="Rectangle 41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0" name="Rectangle 41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1" name="Rectangle 42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2" name="Rectangle 42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23" name="Rectangle 42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2" name="Group 391"/>
            <p:cNvGrpSpPr/>
            <p:nvPr/>
          </p:nvGrpSpPr>
          <p:grpSpPr>
            <a:xfrm>
              <a:off x="427109" y="2776790"/>
              <a:ext cx="1764948" cy="152400"/>
              <a:chOff x="427037" y="1439862"/>
              <a:chExt cx="1764948" cy="152400"/>
            </a:xfrm>
            <a:grpFill/>
          </p:grpSpPr>
          <p:sp>
            <p:nvSpPr>
              <p:cNvPr id="404" name="Rectangle 40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5" name="Rectangle 40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6" name="Rectangle 40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7" name="Rectangle 40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8" name="Rectangle 40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9" name="Rectangle 40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0" name="Rectangle 40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1" name="Rectangle 41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2" name="Rectangle 41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13" name="Rectangle 41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393" name="Group 392"/>
            <p:cNvGrpSpPr/>
            <p:nvPr/>
          </p:nvGrpSpPr>
          <p:grpSpPr>
            <a:xfrm>
              <a:off x="427118" y="2943906"/>
              <a:ext cx="1764948" cy="152400"/>
              <a:chOff x="427037" y="1439862"/>
              <a:chExt cx="1764948" cy="152400"/>
            </a:xfrm>
            <a:grpFill/>
          </p:grpSpPr>
          <p:sp>
            <p:nvSpPr>
              <p:cNvPr id="394" name="Rectangle 39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5" name="Rectangle 39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6" name="Rectangle 39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7" name="Rectangle 39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8" name="Rectangle 39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99" name="Rectangle 39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0" name="Rectangle 39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1" name="Rectangle 40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2" name="Rectangle 40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403" name="Rectangle 40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sp>
        <p:nvSpPr>
          <p:cNvPr id="8" name="Right Arrow 7"/>
          <p:cNvSpPr/>
          <p:nvPr/>
        </p:nvSpPr>
        <p:spPr bwMode="auto">
          <a:xfrm>
            <a:off x="2408238" y="2617284"/>
            <a:ext cx="1577920" cy="2053324"/>
          </a:xfrm>
          <a:prstGeom prst="rightArrow">
            <a:avLst>
              <a:gd name="adj1" fmla="val 75275"/>
              <a:gd name="adj2" fmla="val 5000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9" name="Rectangle 8"/>
          <p:cNvSpPr/>
          <p:nvPr/>
        </p:nvSpPr>
        <p:spPr bwMode="auto">
          <a:xfrm>
            <a:off x="4552888" y="1472339"/>
            <a:ext cx="2808350" cy="5371729"/>
          </a:xfrm>
          <a:prstGeom prst="rect">
            <a:avLst/>
          </a:prstGeom>
          <a:solidFill>
            <a:srgbClr val="00BEF5"/>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Azure Event Hub</a:t>
            </a:r>
          </a:p>
        </p:txBody>
      </p:sp>
      <p:sp>
        <p:nvSpPr>
          <p:cNvPr id="11" name="TextBox 311"/>
          <p:cNvSpPr txBox="1"/>
          <p:nvPr/>
        </p:nvSpPr>
        <p:spPr>
          <a:xfrm>
            <a:off x="6291649" y="3234915"/>
            <a:ext cx="914400" cy="6278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mn-ea"/>
              <a:cs typeface="+mn-cs"/>
            </a:endParaRPr>
          </a:p>
        </p:txBody>
      </p:sp>
      <p:sp>
        <p:nvSpPr>
          <p:cNvPr id="12" name="TextBox 312"/>
          <p:cNvSpPr txBox="1"/>
          <p:nvPr/>
        </p:nvSpPr>
        <p:spPr>
          <a:xfrm>
            <a:off x="2313528" y="3176945"/>
            <a:ext cx="1553298" cy="9602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&gt; 1M Producers</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&gt; 1GB/sec </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    Aggregate </a:t>
            </a:r>
            <a:br>
              <a:rPr kumimoji="0" lang="en-US" sz="1200" b="0" i="0" u="none" strike="noStrike" kern="1200" cap="none" spc="0" normalizeH="0" baseline="0" noProof="0" dirty="0">
                <a:ln>
                  <a:noFill/>
                </a:ln>
                <a:solidFill>
                  <a:schemeClr val="tx1"/>
                </a:solidFill>
                <a:effectLst/>
                <a:uLnTx/>
                <a:uFillTx/>
                <a:latin typeface="+mn-lt"/>
                <a:ea typeface="+mn-ea"/>
                <a:cs typeface="+mn-cs"/>
              </a:rPr>
            </a:br>
            <a:r>
              <a:rPr kumimoji="0" lang="en-US" sz="1200" b="0" i="0" u="none" strike="noStrike" kern="1200" cap="none" spc="0" normalizeH="0" baseline="0" noProof="0" dirty="0">
                <a:ln>
                  <a:noFill/>
                </a:ln>
                <a:solidFill>
                  <a:schemeClr val="tx1"/>
                </a:solidFill>
                <a:effectLst/>
                <a:uLnTx/>
                <a:uFillTx/>
                <a:latin typeface="+mn-lt"/>
                <a:ea typeface="+mn-ea"/>
                <a:cs typeface="+mn-cs"/>
              </a:rPr>
              <a:t>    Throughput</a:t>
            </a:r>
          </a:p>
        </p:txBody>
      </p:sp>
      <p:grpSp>
        <p:nvGrpSpPr>
          <p:cNvPr id="13" name="Group 12"/>
          <p:cNvGrpSpPr/>
          <p:nvPr/>
        </p:nvGrpSpPr>
        <p:grpSpPr>
          <a:xfrm>
            <a:off x="5171174" y="2168415"/>
            <a:ext cx="1577600" cy="143035"/>
            <a:chOff x="427037" y="1439862"/>
            <a:chExt cx="1764948" cy="152400"/>
          </a:xfrm>
          <a:solidFill>
            <a:srgbClr val="FCD116"/>
          </a:solidFill>
        </p:grpSpPr>
        <p:sp>
          <p:nvSpPr>
            <p:cNvPr id="374" name="Rectangle 37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5" name="Rectangle 37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6" name="Rectangle 37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7" name="Rectangle 37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8" name="Rectangle 37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9" name="Rectangle 37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0" name="Rectangle 37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1" name="Rectangle 38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2" name="Rectangle 38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83" name="Rectangle 38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4" name="Group 13"/>
          <p:cNvGrpSpPr/>
          <p:nvPr/>
        </p:nvGrpSpPr>
        <p:grpSpPr>
          <a:xfrm>
            <a:off x="5171182" y="2325262"/>
            <a:ext cx="1577600" cy="143035"/>
            <a:chOff x="427037" y="1439862"/>
            <a:chExt cx="1764948" cy="152400"/>
          </a:xfrm>
          <a:solidFill>
            <a:srgbClr val="FCD116"/>
          </a:solidFill>
        </p:grpSpPr>
        <p:sp>
          <p:nvSpPr>
            <p:cNvPr id="364" name="Rectangle 3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5" name="Rectangle 3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6" name="Rectangle 3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7" name="Rectangle 3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8" name="Rectangle 3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9" name="Rectangle 3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0" name="Rectangle 3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1" name="Rectangle 3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2" name="Rectangle 3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73" name="Rectangle 3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5" name="Group 14"/>
          <p:cNvGrpSpPr/>
          <p:nvPr/>
        </p:nvGrpSpPr>
        <p:grpSpPr>
          <a:xfrm>
            <a:off x="5171190" y="2482109"/>
            <a:ext cx="1577600" cy="143035"/>
            <a:chOff x="427037" y="1439862"/>
            <a:chExt cx="1764948" cy="152400"/>
          </a:xfrm>
          <a:solidFill>
            <a:srgbClr val="FCD116"/>
          </a:solidFill>
        </p:grpSpPr>
        <p:sp>
          <p:nvSpPr>
            <p:cNvPr id="354" name="Rectangle 35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5" name="Rectangle 35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6" name="Rectangle 35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7" name="Rectangle 35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8" name="Rectangle 35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9" name="Rectangle 35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0" name="Rectangle 35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1" name="Rectangle 36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2" name="Rectangle 36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63" name="Rectangle 36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6" name="Group 15"/>
          <p:cNvGrpSpPr/>
          <p:nvPr/>
        </p:nvGrpSpPr>
        <p:grpSpPr>
          <a:xfrm>
            <a:off x="5171198" y="2638955"/>
            <a:ext cx="1577600" cy="143035"/>
            <a:chOff x="427037" y="1439862"/>
            <a:chExt cx="1764948" cy="152400"/>
          </a:xfrm>
        </p:grpSpPr>
        <p:sp>
          <p:nvSpPr>
            <p:cNvPr id="344" name="Rectangle 343"/>
            <p:cNvSpPr/>
            <p:nvPr/>
          </p:nvSpPr>
          <p:spPr bwMode="auto">
            <a:xfrm>
              <a:off x="427037"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5" name="Rectangle 344"/>
            <p:cNvSpPr/>
            <p:nvPr/>
          </p:nvSpPr>
          <p:spPr bwMode="auto">
            <a:xfrm>
              <a:off x="606209"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6" name="Rectangle 3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7" name="Rectangle 3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8" name="Rectangle 3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9" name="Rectangle 3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0" name="Rectangle 3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1" name="Rectangle 3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2" name="Rectangle 3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53" name="Rectangle 3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 name="Group 16"/>
          <p:cNvGrpSpPr/>
          <p:nvPr/>
        </p:nvGrpSpPr>
        <p:grpSpPr>
          <a:xfrm>
            <a:off x="5171206" y="2795802"/>
            <a:ext cx="1577600" cy="143035"/>
            <a:chOff x="427037" y="1439862"/>
            <a:chExt cx="1764948" cy="152400"/>
          </a:xfrm>
        </p:grpSpPr>
        <p:sp>
          <p:nvSpPr>
            <p:cNvPr id="334" name="Rectangle 3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5" name="Rectangle 3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6" name="Rectangle 3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7" name="Rectangle 3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8" name="Rectangle 3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9" name="Rectangle 3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0" name="Rectangle 3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1" name="Rectangle 3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2" name="Rectangle 3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43" name="Rectangle 3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 name="Group 17"/>
          <p:cNvGrpSpPr/>
          <p:nvPr/>
        </p:nvGrpSpPr>
        <p:grpSpPr>
          <a:xfrm>
            <a:off x="5171214" y="2952649"/>
            <a:ext cx="1577600" cy="143035"/>
            <a:chOff x="427037" y="1439862"/>
            <a:chExt cx="1764948" cy="152400"/>
          </a:xfrm>
        </p:grpSpPr>
        <p:sp>
          <p:nvSpPr>
            <p:cNvPr id="324" name="Rectangle 3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5" name="Rectangle 3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6" name="Rectangle 3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7" name="Rectangle 3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8" name="Rectangle 3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9" name="Rectangle 3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0" name="Rectangle 3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1" name="Rectangle 3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2" name="Rectangle 3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33" name="Rectangle 3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9" name="Group 18"/>
          <p:cNvGrpSpPr/>
          <p:nvPr/>
        </p:nvGrpSpPr>
        <p:grpSpPr>
          <a:xfrm>
            <a:off x="5171222" y="3109496"/>
            <a:ext cx="1577600" cy="143035"/>
            <a:chOff x="427037" y="1439862"/>
            <a:chExt cx="1764948" cy="152400"/>
          </a:xfrm>
        </p:grpSpPr>
        <p:sp>
          <p:nvSpPr>
            <p:cNvPr id="314" name="Rectangle 3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5" name="Rectangle 3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6" name="Rectangle 3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7" name="Rectangle 3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8" name="Rectangle 3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9" name="Rectangle 3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0" name="Rectangle 3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1" name="Rectangle 3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2" name="Rectangle 3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23" name="Rectangle 3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0" name="Group 19"/>
          <p:cNvGrpSpPr/>
          <p:nvPr/>
        </p:nvGrpSpPr>
        <p:grpSpPr>
          <a:xfrm>
            <a:off x="5171230" y="3266342"/>
            <a:ext cx="1577600" cy="143035"/>
            <a:chOff x="427037" y="1439862"/>
            <a:chExt cx="1764948" cy="152400"/>
          </a:xfrm>
        </p:grpSpPr>
        <p:sp>
          <p:nvSpPr>
            <p:cNvPr id="304" name="Rectangle 3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5" name="Rectangle 3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6" name="Rectangle 3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7" name="Rectangle 3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8" name="Rectangle 3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9" name="Rectangle 3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0" name="Rectangle 3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1" name="Rectangle 3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2" name="Rectangle 3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13" name="Rectangle 3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1" name="Group 20"/>
          <p:cNvGrpSpPr/>
          <p:nvPr/>
        </p:nvGrpSpPr>
        <p:grpSpPr>
          <a:xfrm>
            <a:off x="5171238" y="3423189"/>
            <a:ext cx="1577600" cy="143035"/>
            <a:chOff x="427037" y="1439862"/>
            <a:chExt cx="1764948" cy="152400"/>
          </a:xfrm>
        </p:grpSpPr>
        <p:sp>
          <p:nvSpPr>
            <p:cNvPr id="294" name="Rectangle 2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5" name="Rectangle 2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6" name="Rectangle 2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7" name="Rectangle 2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8" name="Rectangle 2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9" name="Rectangle 2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0" name="Rectangle 2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1" name="Rectangle 3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2" name="Rectangle 3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303" name="Rectangle 3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2" name="Group 21"/>
          <p:cNvGrpSpPr/>
          <p:nvPr/>
        </p:nvGrpSpPr>
        <p:grpSpPr>
          <a:xfrm>
            <a:off x="5171246" y="3580036"/>
            <a:ext cx="1577600" cy="143035"/>
            <a:chOff x="427037" y="1439862"/>
            <a:chExt cx="1764948" cy="152400"/>
          </a:xfrm>
        </p:grpSpPr>
        <p:sp>
          <p:nvSpPr>
            <p:cNvPr id="284" name="Rectangle 2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5" name="Rectangle 2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6" name="Rectangle 2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7" name="Rectangle 2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8" name="Rectangle 2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9" name="Rectangle 2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0" name="Rectangle 2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1" name="Rectangle 2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2" name="Rectangle 2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93" name="Rectangle 2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23" name="Group 22"/>
          <p:cNvGrpSpPr/>
          <p:nvPr/>
        </p:nvGrpSpPr>
        <p:grpSpPr>
          <a:xfrm>
            <a:off x="5178210" y="3753688"/>
            <a:ext cx="1577675" cy="1554658"/>
            <a:chOff x="427037" y="1439862"/>
            <a:chExt cx="1765029" cy="1656444"/>
          </a:xfrm>
        </p:grpSpPr>
        <p:grpSp>
          <p:nvGrpSpPr>
            <p:cNvPr id="174" name="Group 173"/>
            <p:cNvGrpSpPr/>
            <p:nvPr/>
          </p:nvGrpSpPr>
          <p:grpSpPr>
            <a:xfrm>
              <a:off x="427037" y="1439862"/>
              <a:ext cx="1764948" cy="152400"/>
              <a:chOff x="427037" y="1439862"/>
              <a:chExt cx="1764948" cy="152400"/>
            </a:xfrm>
          </p:grpSpPr>
          <p:sp>
            <p:nvSpPr>
              <p:cNvPr id="274" name="Rectangle 27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5" name="Rectangle 27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6" name="Rectangle 27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7" name="Rectangle 27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8" name="Rectangle 27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9" name="Rectangle 27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0" name="Rectangle 27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1" name="Rectangle 28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2" name="Rectangle 28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83" name="Rectangle 28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5" name="Group 174"/>
            <p:cNvGrpSpPr/>
            <p:nvPr/>
          </p:nvGrpSpPr>
          <p:grpSpPr>
            <a:xfrm>
              <a:off x="427046" y="1606978"/>
              <a:ext cx="1764948" cy="152400"/>
              <a:chOff x="427037" y="1439862"/>
              <a:chExt cx="1764948" cy="152400"/>
            </a:xfrm>
          </p:grpSpPr>
          <p:sp>
            <p:nvSpPr>
              <p:cNvPr id="264" name="Rectangle 26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5" name="Rectangle 26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6" name="Rectangle 26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7" name="Rectangle 26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8" name="Rectangle 26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9" name="Rectangle 26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0" name="Rectangle 26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1" name="Rectangle 27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2" name="Rectangle 27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73" name="Rectangle 27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6" name="Group 175"/>
            <p:cNvGrpSpPr/>
            <p:nvPr/>
          </p:nvGrpSpPr>
          <p:grpSpPr>
            <a:xfrm>
              <a:off x="427055" y="1774094"/>
              <a:ext cx="1764948" cy="152400"/>
              <a:chOff x="427037" y="1439862"/>
              <a:chExt cx="1764948" cy="152400"/>
            </a:xfrm>
          </p:grpSpPr>
          <p:sp>
            <p:nvSpPr>
              <p:cNvPr id="254" name="Rectangle 25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5" name="Rectangle 25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6" name="Rectangle 25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7" name="Rectangle 25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8" name="Rectangle 25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9" name="Rectangle 25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0" name="Rectangle 25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1" name="Rectangle 26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2" name="Rectangle 26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63" name="Rectangle 26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7" name="Group 176"/>
            <p:cNvGrpSpPr/>
            <p:nvPr/>
          </p:nvGrpSpPr>
          <p:grpSpPr>
            <a:xfrm>
              <a:off x="427064" y="1941210"/>
              <a:ext cx="1764948" cy="152400"/>
              <a:chOff x="427037" y="1439862"/>
              <a:chExt cx="1764948" cy="152400"/>
            </a:xfrm>
          </p:grpSpPr>
          <p:sp>
            <p:nvSpPr>
              <p:cNvPr id="244" name="Rectangle 24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5" name="Rectangle 24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6" name="Rectangle 2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7" name="Rectangle 2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8" name="Rectangle 2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9" name="Rectangle 2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0" name="Rectangle 2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1" name="Rectangle 2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2" name="Rectangle 2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53" name="Rectangle 2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8" name="Group 177"/>
            <p:cNvGrpSpPr/>
            <p:nvPr/>
          </p:nvGrpSpPr>
          <p:grpSpPr>
            <a:xfrm>
              <a:off x="427073" y="2108326"/>
              <a:ext cx="1764948" cy="152400"/>
              <a:chOff x="427037" y="1439862"/>
              <a:chExt cx="1764948" cy="152400"/>
            </a:xfrm>
          </p:grpSpPr>
          <p:sp>
            <p:nvSpPr>
              <p:cNvPr id="234" name="Rectangle 2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5" name="Rectangle 2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6" name="Rectangle 2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7" name="Rectangle 2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8" name="Rectangle 2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9" name="Rectangle 2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0" name="Rectangle 2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1" name="Rectangle 2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2" name="Rectangle 2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43" name="Rectangle 2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79" name="Group 178"/>
            <p:cNvGrpSpPr/>
            <p:nvPr/>
          </p:nvGrpSpPr>
          <p:grpSpPr>
            <a:xfrm>
              <a:off x="427082" y="2275442"/>
              <a:ext cx="1764948" cy="152400"/>
              <a:chOff x="427037" y="1439862"/>
              <a:chExt cx="1764948" cy="152400"/>
            </a:xfrm>
          </p:grpSpPr>
          <p:sp>
            <p:nvSpPr>
              <p:cNvPr id="224" name="Rectangle 2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5" name="Rectangle 2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6" name="Rectangle 2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7" name="Rectangle 2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8" name="Rectangle 2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9" name="Rectangle 2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0" name="Rectangle 2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1" name="Rectangle 2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2" name="Rectangle 2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33" name="Rectangle 2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0" name="Group 179"/>
            <p:cNvGrpSpPr/>
            <p:nvPr/>
          </p:nvGrpSpPr>
          <p:grpSpPr>
            <a:xfrm>
              <a:off x="427091" y="2442558"/>
              <a:ext cx="1764948" cy="152400"/>
              <a:chOff x="427037" y="1439862"/>
              <a:chExt cx="1764948" cy="152400"/>
            </a:xfrm>
          </p:grpSpPr>
          <p:sp>
            <p:nvSpPr>
              <p:cNvPr id="214" name="Rectangle 2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5" name="Rectangle 2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6" name="Rectangle 2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7" name="Rectangle 2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8" name="Rectangle 2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9" name="Rectangle 2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0" name="Rectangle 2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1" name="Rectangle 2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2" name="Rectangle 2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23" name="Rectangle 2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1" name="Group 180"/>
            <p:cNvGrpSpPr/>
            <p:nvPr/>
          </p:nvGrpSpPr>
          <p:grpSpPr>
            <a:xfrm>
              <a:off x="427100" y="2609674"/>
              <a:ext cx="1764948" cy="152400"/>
              <a:chOff x="427037" y="1439862"/>
              <a:chExt cx="1764948" cy="152400"/>
            </a:xfrm>
          </p:grpSpPr>
          <p:sp>
            <p:nvSpPr>
              <p:cNvPr id="204" name="Rectangle 2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5" name="Rectangle 2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6" name="Rectangle 2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7" name="Rectangle 2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8" name="Rectangle 2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9" name="Rectangle 2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0" name="Rectangle 2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1" name="Rectangle 2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2" name="Rectangle 2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13" name="Rectangle 2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2" name="Group 181"/>
            <p:cNvGrpSpPr/>
            <p:nvPr/>
          </p:nvGrpSpPr>
          <p:grpSpPr>
            <a:xfrm>
              <a:off x="427109" y="2776790"/>
              <a:ext cx="1764948" cy="152400"/>
              <a:chOff x="427037" y="1439862"/>
              <a:chExt cx="1764948" cy="152400"/>
            </a:xfrm>
          </p:grpSpPr>
          <p:sp>
            <p:nvSpPr>
              <p:cNvPr id="194" name="Rectangle 1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5" name="Rectangle 1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6" name="Rectangle 1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7" name="Rectangle 1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8" name="Rectangle 1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9" name="Rectangle 1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0" name="Rectangle 1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1" name="Rectangle 2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2" name="Rectangle 2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203" name="Rectangle 2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183" name="Group 182"/>
            <p:cNvGrpSpPr/>
            <p:nvPr/>
          </p:nvGrpSpPr>
          <p:grpSpPr>
            <a:xfrm>
              <a:off x="427118" y="2943906"/>
              <a:ext cx="1764948" cy="152400"/>
              <a:chOff x="427037" y="1439862"/>
              <a:chExt cx="1764948" cy="152400"/>
            </a:xfrm>
          </p:grpSpPr>
          <p:sp>
            <p:nvSpPr>
              <p:cNvPr id="184" name="Rectangle 1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5" name="Rectangle 1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6" name="Rectangle 1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7" name="Rectangle 1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8" name="Rectangle 1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89" name="Rectangle 1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0" name="Rectangle 1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1" name="Rectangle 1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2" name="Rectangle 1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93" name="Rectangle 1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grpSp>
        <p:nvGrpSpPr>
          <p:cNvPr id="24" name="Group 23"/>
          <p:cNvGrpSpPr/>
          <p:nvPr/>
        </p:nvGrpSpPr>
        <p:grpSpPr>
          <a:xfrm>
            <a:off x="5174035" y="5329686"/>
            <a:ext cx="1577600" cy="143035"/>
            <a:chOff x="427037" y="1439862"/>
            <a:chExt cx="1764948" cy="152400"/>
          </a:xfrm>
          <a:solidFill>
            <a:srgbClr val="00B0F0"/>
          </a:solidFill>
        </p:grpSpPr>
        <p:sp>
          <p:nvSpPr>
            <p:cNvPr id="164" name="Rectangle 1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5" name="Rectangle 1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6" name="Rectangle 1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7" name="Rectangle 1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8" name="Rectangle 1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9" name="Rectangle 1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0" name="Rectangle 1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1" name="Rectangle 1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2" name="Rectangle 1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73" name="Rectangle 1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sp>
        <p:nvSpPr>
          <p:cNvPr id="25" name="TextBox 558"/>
          <p:cNvSpPr txBox="1"/>
          <p:nvPr/>
        </p:nvSpPr>
        <p:spPr>
          <a:xfrm>
            <a:off x="4773227" y="5627752"/>
            <a:ext cx="2359411" cy="1043363"/>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Up to 32 partitions via portal, more on request</a:t>
            </a:r>
          </a:p>
        </p:txBody>
      </p:sp>
      <p:sp>
        <p:nvSpPr>
          <p:cNvPr id="26" name="Rectangle 25"/>
          <p:cNvSpPr/>
          <p:nvPr/>
        </p:nvSpPr>
        <p:spPr>
          <a:xfrm rot="16200000">
            <a:off x="4322356" y="3497019"/>
            <a:ext cx="1215846"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Partitions </a:t>
            </a:r>
          </a:p>
        </p:txBody>
      </p:sp>
      <p:cxnSp>
        <p:nvCxnSpPr>
          <p:cNvPr id="27" name="Straight Arrow Connector 26"/>
          <p:cNvCxnSpPr/>
          <p:nvPr/>
        </p:nvCxnSpPr>
        <p:spPr>
          <a:xfrm>
            <a:off x="3398838" y="2689408"/>
            <a:ext cx="16593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562"/>
          <p:cNvSpPr txBox="1"/>
          <p:nvPr/>
        </p:nvSpPr>
        <p:spPr>
          <a:xfrm>
            <a:off x="3551238" y="2321748"/>
            <a:ext cx="929678"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Direct </a:t>
            </a:r>
          </a:p>
        </p:txBody>
      </p:sp>
      <p:cxnSp>
        <p:nvCxnSpPr>
          <p:cNvPr id="29" name="Straight Arrow Connector 28"/>
          <p:cNvCxnSpPr/>
          <p:nvPr/>
        </p:nvCxnSpPr>
        <p:spPr>
          <a:xfrm>
            <a:off x="3398838" y="4731655"/>
            <a:ext cx="13537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564"/>
          <p:cNvSpPr txBox="1"/>
          <p:nvPr/>
        </p:nvSpPr>
        <p:spPr>
          <a:xfrm>
            <a:off x="3322638" y="4363995"/>
            <a:ext cx="1419876"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PartitionKey</a:t>
            </a:r>
          </a:p>
        </p:txBody>
      </p:sp>
      <p:cxnSp>
        <p:nvCxnSpPr>
          <p:cNvPr id="31" name="Straight Connector 30"/>
          <p:cNvCxnSpPr/>
          <p:nvPr/>
        </p:nvCxnSpPr>
        <p:spPr>
          <a:xfrm>
            <a:off x="4773227" y="4483526"/>
            <a:ext cx="0" cy="4918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568"/>
          <p:cNvSpPr txBox="1"/>
          <p:nvPr/>
        </p:nvSpPr>
        <p:spPr>
          <a:xfrm>
            <a:off x="3622561" y="4594408"/>
            <a:ext cx="789319" cy="4893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Hash</a:t>
            </a:r>
          </a:p>
        </p:txBody>
      </p:sp>
      <p:cxnSp>
        <p:nvCxnSpPr>
          <p:cNvPr id="33" name="Straight Arrow Connector 32"/>
          <p:cNvCxnSpPr/>
          <p:nvPr/>
        </p:nvCxnSpPr>
        <p:spPr>
          <a:xfrm flipV="1">
            <a:off x="4857950" y="4135386"/>
            <a:ext cx="800752" cy="58215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572"/>
          <p:cNvSpPr txBox="1"/>
          <p:nvPr/>
        </p:nvSpPr>
        <p:spPr>
          <a:xfrm>
            <a:off x="356030" y="5668074"/>
            <a:ext cx="4033408" cy="1849737"/>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Throughput Units: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1 ≤ TUs ≤ Partition Count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TU: 1 MB/s writes, 2 MB/s reads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5" name="Rectangle 34"/>
          <p:cNvSpPr/>
          <p:nvPr/>
        </p:nvSpPr>
        <p:spPr bwMode="auto">
          <a:xfrm>
            <a:off x="7056700" y="3302315"/>
            <a:ext cx="1523738" cy="1035258"/>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Consumer Group(s)</a:t>
            </a:r>
          </a:p>
        </p:txBody>
      </p:sp>
      <p:sp>
        <p:nvSpPr>
          <p:cNvPr id="36" name="Rectangle 35"/>
          <p:cNvSpPr/>
          <p:nvPr/>
        </p:nvSpPr>
        <p:spPr bwMode="auto">
          <a:xfrm>
            <a:off x="7056700" y="30030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7" name="Rectangle 36"/>
          <p:cNvSpPr/>
          <p:nvPr/>
        </p:nvSpPr>
        <p:spPr bwMode="auto">
          <a:xfrm>
            <a:off x="7056700" y="27744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8" name="Rectangle 37"/>
          <p:cNvSpPr/>
          <p:nvPr/>
        </p:nvSpPr>
        <p:spPr bwMode="auto">
          <a:xfrm>
            <a:off x="7056700" y="2545841"/>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39" name="Rectangle 38"/>
          <p:cNvSpPr/>
          <p:nvPr/>
        </p:nvSpPr>
        <p:spPr bwMode="auto">
          <a:xfrm>
            <a:off x="7056700" y="4492759"/>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40" name="Rectangle 39"/>
          <p:cNvSpPr/>
          <p:nvPr/>
        </p:nvSpPr>
        <p:spPr bwMode="auto">
          <a:xfrm>
            <a:off x="7056700" y="4719957"/>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cxnSp>
        <p:nvCxnSpPr>
          <p:cNvPr id="41" name="Elbow Connector 40"/>
          <p:cNvCxnSpPr/>
          <p:nvPr/>
        </p:nvCxnSpPr>
        <p:spPr>
          <a:xfrm>
            <a:off x="8580438" y="4337573"/>
            <a:ext cx="838200" cy="49784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8580438" y="2563628"/>
            <a:ext cx="838200" cy="738687"/>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0045394" y="2855111"/>
            <a:ext cx="1735357" cy="157339"/>
            <a:chOff x="427037" y="1439862"/>
            <a:chExt cx="1764948" cy="152400"/>
          </a:xfrm>
          <a:solidFill>
            <a:srgbClr val="FFF100"/>
          </a:solidFill>
        </p:grpSpPr>
        <p:sp>
          <p:nvSpPr>
            <p:cNvPr id="154" name="Rectangle 15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5" name="Rectangle 15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6" name="Rectangle 15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7" name="Rectangle 15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8" name="Rectangle 15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9" name="Rectangle 15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0" name="Rectangle 15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1" name="Rectangle 16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2" name="Rectangle 16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63" name="Rectangle 16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4" name="Group 43"/>
          <p:cNvGrpSpPr/>
          <p:nvPr/>
        </p:nvGrpSpPr>
        <p:grpSpPr>
          <a:xfrm>
            <a:off x="10045403" y="3027642"/>
            <a:ext cx="1735357" cy="157339"/>
            <a:chOff x="427037" y="1439862"/>
            <a:chExt cx="1764948" cy="152400"/>
          </a:xfrm>
          <a:solidFill>
            <a:srgbClr val="FFF100"/>
          </a:solidFill>
        </p:grpSpPr>
        <p:sp>
          <p:nvSpPr>
            <p:cNvPr id="144" name="Rectangle 14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5" name="Rectangle 14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6" name="Rectangle 14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7" name="Rectangle 14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8" name="Rectangle 14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9" name="Rectangle 14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0" name="Rectangle 14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1" name="Rectangle 15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2" name="Rectangle 15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53" name="Rectangle 15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5" name="Group 44"/>
          <p:cNvGrpSpPr/>
          <p:nvPr/>
        </p:nvGrpSpPr>
        <p:grpSpPr>
          <a:xfrm>
            <a:off x="10045412" y="3200174"/>
            <a:ext cx="1735357" cy="157339"/>
            <a:chOff x="427037" y="1439862"/>
            <a:chExt cx="1764948" cy="152400"/>
          </a:xfrm>
          <a:solidFill>
            <a:srgbClr val="FFF100"/>
          </a:solidFill>
        </p:grpSpPr>
        <p:sp>
          <p:nvSpPr>
            <p:cNvPr id="134" name="Rectangle 13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5" name="Rectangle 13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6" name="Rectangle 13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7" name="Rectangle 13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8" name="Rectangle 13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9" name="Rectangle 13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0" name="Rectangle 13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1" name="Rectangle 14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2" name="Rectangle 14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43" name="Rectangle 14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6" name="Group 45"/>
          <p:cNvGrpSpPr/>
          <p:nvPr/>
        </p:nvGrpSpPr>
        <p:grpSpPr>
          <a:xfrm>
            <a:off x="10045421" y="3372705"/>
            <a:ext cx="1735357" cy="157339"/>
            <a:chOff x="427037" y="1439862"/>
            <a:chExt cx="1764948" cy="152400"/>
          </a:xfrm>
          <a:solidFill>
            <a:srgbClr val="BAD80A"/>
          </a:solidFill>
        </p:grpSpPr>
        <p:sp>
          <p:nvSpPr>
            <p:cNvPr id="124" name="Rectangle 123"/>
            <p:cNvSpPr/>
            <p:nvPr/>
          </p:nvSpPr>
          <p:spPr bwMode="auto">
            <a:xfrm>
              <a:off x="427037"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5" name="Rectangle 124"/>
            <p:cNvSpPr/>
            <p:nvPr/>
          </p:nvSpPr>
          <p:spPr bwMode="auto">
            <a:xfrm>
              <a:off x="606209"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6" name="Rectangle 12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7" name="Rectangle 12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8" name="Rectangle 12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9" name="Rectangle 12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0" name="Rectangle 12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1" name="Rectangle 13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2" name="Rectangle 13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33" name="Rectangle 13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7" name="Group 46"/>
          <p:cNvGrpSpPr/>
          <p:nvPr/>
        </p:nvGrpSpPr>
        <p:grpSpPr>
          <a:xfrm>
            <a:off x="10045429" y="3545237"/>
            <a:ext cx="1735357" cy="157339"/>
            <a:chOff x="427037" y="1439862"/>
            <a:chExt cx="1764948" cy="152400"/>
          </a:xfrm>
          <a:solidFill>
            <a:srgbClr val="BAD80A"/>
          </a:solidFill>
        </p:grpSpPr>
        <p:sp>
          <p:nvSpPr>
            <p:cNvPr id="114" name="Rectangle 11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5" name="Rectangle 11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6" name="Rectangle 11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7" name="Rectangle 11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8" name="Rectangle 11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9" name="Rectangle 11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0" name="Rectangle 11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1" name="Rectangle 12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2" name="Rectangle 12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23" name="Rectangle 12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8" name="Group 47"/>
          <p:cNvGrpSpPr/>
          <p:nvPr/>
        </p:nvGrpSpPr>
        <p:grpSpPr>
          <a:xfrm>
            <a:off x="10045438" y="3717768"/>
            <a:ext cx="1735357" cy="157339"/>
            <a:chOff x="427037" y="1439862"/>
            <a:chExt cx="1764948" cy="152400"/>
          </a:xfrm>
          <a:solidFill>
            <a:srgbClr val="BAD80A"/>
          </a:solidFill>
        </p:grpSpPr>
        <p:sp>
          <p:nvSpPr>
            <p:cNvPr id="104" name="Rectangle 10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5" name="Rectangle 10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6" name="Rectangle 10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7" name="Rectangle 10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8" name="Rectangle 10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9" name="Rectangle 10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0" name="Rectangle 10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1" name="Rectangle 11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2" name="Rectangle 11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13" name="Rectangle 11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49" name="Group 48"/>
          <p:cNvGrpSpPr/>
          <p:nvPr/>
        </p:nvGrpSpPr>
        <p:grpSpPr>
          <a:xfrm>
            <a:off x="10045447" y="3890300"/>
            <a:ext cx="1735357" cy="157339"/>
            <a:chOff x="427037" y="1439862"/>
            <a:chExt cx="1764948" cy="152400"/>
          </a:xfrm>
          <a:solidFill>
            <a:srgbClr val="BAD80A"/>
          </a:solidFill>
        </p:grpSpPr>
        <p:sp>
          <p:nvSpPr>
            <p:cNvPr id="94" name="Rectangle 9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5" name="Rectangle 9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6" name="Rectangle 9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7" name="Rectangle 9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8" name="Rectangle 9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9" name="Rectangle 9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0" name="Rectangle 9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1" name="Rectangle 10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2" name="Rectangle 10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103" name="Rectangle 10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0" name="Group 49"/>
          <p:cNvGrpSpPr/>
          <p:nvPr/>
        </p:nvGrpSpPr>
        <p:grpSpPr>
          <a:xfrm>
            <a:off x="10045456" y="4062831"/>
            <a:ext cx="1735357" cy="157339"/>
            <a:chOff x="427037" y="1439862"/>
            <a:chExt cx="1764948" cy="152400"/>
          </a:xfrm>
          <a:solidFill>
            <a:srgbClr val="BAD80A"/>
          </a:solidFill>
        </p:grpSpPr>
        <p:sp>
          <p:nvSpPr>
            <p:cNvPr id="84" name="Rectangle 8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5" name="Rectangle 8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6" name="Rectangle 8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7" name="Rectangle 8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8" name="Rectangle 8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9" name="Rectangle 8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0" name="Rectangle 8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1" name="Rectangle 9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2" name="Rectangle 9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93" name="Rectangle 9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1" name="Group 50"/>
          <p:cNvGrpSpPr/>
          <p:nvPr/>
        </p:nvGrpSpPr>
        <p:grpSpPr>
          <a:xfrm>
            <a:off x="10045465" y="4235363"/>
            <a:ext cx="1735357" cy="157339"/>
            <a:chOff x="427037" y="1439862"/>
            <a:chExt cx="1764948" cy="152400"/>
          </a:xfrm>
          <a:solidFill>
            <a:srgbClr val="BAD80A"/>
          </a:solidFill>
        </p:grpSpPr>
        <p:sp>
          <p:nvSpPr>
            <p:cNvPr id="74" name="Rectangle 7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5" name="Rectangle 7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6" name="Rectangle 7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7" name="Rectangle 7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8" name="Rectangle 7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9" name="Rectangle 7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0" name="Rectangle 7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1" name="Rectangle 8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2" name="Rectangle 8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83" name="Rectangle 8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grpSp>
        <p:nvGrpSpPr>
          <p:cNvPr id="52" name="Group 51"/>
          <p:cNvGrpSpPr/>
          <p:nvPr/>
        </p:nvGrpSpPr>
        <p:grpSpPr>
          <a:xfrm>
            <a:off x="10045474" y="4407894"/>
            <a:ext cx="1735357" cy="157339"/>
            <a:chOff x="427037" y="1439862"/>
            <a:chExt cx="1764948" cy="152400"/>
          </a:xfrm>
          <a:solidFill>
            <a:srgbClr val="BAD80A"/>
          </a:solidFill>
        </p:grpSpPr>
        <p:sp>
          <p:nvSpPr>
            <p:cNvPr id="64" name="Rectangle 6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5" name="Rectangle 6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6" name="Rectangle 6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7" name="Rectangle 6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8" name="Rectangle 6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69" name="Rectangle 6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0" name="Rectangle 6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1" name="Rectangle 7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2" name="Rectangle 7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sp>
          <p:nvSpPr>
            <p:cNvPr id="73" name="Rectangle 7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mn-lt"/>
                <a:ea typeface="Segoe UI" pitchFamily="34" charset="0"/>
                <a:cs typeface="Segoe UI" pitchFamily="34" charset="0"/>
              </a:endParaRPr>
            </a:p>
          </p:txBody>
        </p:sp>
      </p:grpSp>
      <p:sp>
        <p:nvSpPr>
          <p:cNvPr id="53" name="Rectangle 52"/>
          <p:cNvSpPr/>
          <p:nvPr/>
        </p:nvSpPr>
        <p:spPr>
          <a:xfrm>
            <a:off x="10651746" y="2356609"/>
            <a:ext cx="1129092" cy="3416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Receivers</a:t>
            </a:r>
          </a:p>
        </p:txBody>
      </p:sp>
      <p:cxnSp>
        <p:nvCxnSpPr>
          <p:cNvPr id="54" name="Straight Arrow Connector 704"/>
          <p:cNvCxnSpPr>
            <a:stCxn id="154" idx="3"/>
            <a:endCxn id="374" idx="1"/>
          </p:cNvCxnSpPr>
          <p:nvPr/>
        </p:nvCxnSpPr>
        <p:spPr>
          <a:xfrm flipH="1" flipV="1">
            <a:off x="5171174" y="2239933"/>
            <a:ext cx="5024066" cy="693848"/>
          </a:xfrm>
          <a:prstGeom prst="bentConnector5">
            <a:avLst>
              <a:gd name="adj1" fmla="val 17832"/>
              <a:gd name="adj2" fmla="val -68806"/>
              <a:gd name="adj3" fmla="val 64952"/>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55" name="Group 54"/>
          <p:cNvGrpSpPr/>
          <p:nvPr/>
        </p:nvGrpSpPr>
        <p:grpSpPr>
          <a:xfrm>
            <a:off x="8032264" y="5027366"/>
            <a:ext cx="3675785" cy="1843028"/>
            <a:chOff x="7190652" y="4945062"/>
            <a:chExt cx="3675785" cy="1843028"/>
          </a:xfrm>
        </p:grpSpPr>
        <p:sp>
          <p:nvSpPr>
            <p:cNvPr id="62" name="Right Arrow 61"/>
            <p:cNvSpPr/>
            <p:nvPr/>
          </p:nvSpPr>
          <p:spPr bwMode="auto">
            <a:xfrm>
              <a:off x="7190652" y="4945062"/>
              <a:ext cx="3675785" cy="1843028"/>
            </a:xfrm>
            <a:prstGeom prst="rightArrow">
              <a:avLst>
                <a:gd name="adj1" fmla="val 75275"/>
                <a:gd name="adj2" fmla="val 5000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63" name="TextBox 711"/>
            <p:cNvSpPr txBox="1"/>
            <p:nvPr/>
          </p:nvSpPr>
          <p:spPr>
            <a:xfrm>
              <a:off x="7319972" y="5161810"/>
              <a:ext cx="2728015" cy="1412694"/>
            </a:xfrm>
            <a:prstGeom prst="rect">
              <a:avLst/>
            </a:prstGeom>
            <a:noFill/>
            <a:ln>
              <a:no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AMQP 1.0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Credit-based flow control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Client-side cursors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Offset by Id or Timestamp</a:t>
              </a:r>
            </a:p>
          </p:txBody>
        </p:sp>
      </p:grpSp>
      <p:grpSp>
        <p:nvGrpSpPr>
          <p:cNvPr id="56" name="Group 55"/>
          <p:cNvGrpSpPr/>
          <p:nvPr/>
        </p:nvGrpSpPr>
        <p:grpSpPr>
          <a:xfrm>
            <a:off x="9266500" y="1284874"/>
            <a:ext cx="2895338" cy="3519799"/>
            <a:chOff x="8199699" y="1089721"/>
            <a:chExt cx="2895338" cy="3519799"/>
          </a:xfrm>
        </p:grpSpPr>
        <p:sp>
          <p:nvSpPr>
            <p:cNvPr id="60" name="Rectangle 59"/>
            <p:cNvSpPr/>
            <p:nvPr/>
          </p:nvSpPr>
          <p:spPr bwMode="auto">
            <a:xfrm>
              <a:off x="8199699" y="1089721"/>
              <a:ext cx="2895338" cy="81364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Event Processor Host</a:t>
              </a:r>
            </a:p>
          </p:txBody>
        </p:sp>
        <p:sp>
          <p:nvSpPr>
            <p:cNvPr id="61" name="Rectangle 60"/>
            <p:cNvSpPr/>
            <p:nvPr/>
          </p:nvSpPr>
          <p:spPr bwMode="auto">
            <a:xfrm>
              <a:off x="10968087" y="1884168"/>
              <a:ext cx="126950" cy="272535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grpSp>
      <p:sp>
        <p:nvSpPr>
          <p:cNvPr id="57" name="Rectangle 56"/>
          <p:cNvSpPr/>
          <p:nvPr/>
        </p:nvSpPr>
        <p:spPr bwMode="auto">
          <a:xfrm>
            <a:off x="9740522" y="1177815"/>
            <a:ext cx="2116516" cy="417526"/>
          </a:xfrm>
          <a:prstGeom prst="rect">
            <a:avLst/>
          </a:prstGeom>
          <a:solidFill>
            <a:srgbClr val="984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mn-lt"/>
                <a:ea typeface="Segoe UI" pitchFamily="34" charset="0"/>
                <a:cs typeface="Segoe UI" pitchFamily="34" charset="0"/>
              </a:rPr>
              <a:t>IEventProcessor</a:t>
            </a:r>
            <a:endParaRPr kumimoji="0" lang="en-US" sz="18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endParaRPr>
          </a:p>
        </p:txBody>
      </p:sp>
      <p:cxnSp>
        <p:nvCxnSpPr>
          <p:cNvPr id="58" name="Straight Arrow Connector 704"/>
          <p:cNvCxnSpPr/>
          <p:nvPr/>
        </p:nvCxnSpPr>
        <p:spPr>
          <a:xfrm flipH="1" flipV="1">
            <a:off x="5156572" y="2401324"/>
            <a:ext cx="5024066" cy="693848"/>
          </a:xfrm>
          <a:prstGeom prst="bentConnector5">
            <a:avLst>
              <a:gd name="adj1" fmla="val 15618"/>
              <a:gd name="adj2" fmla="val -68806"/>
              <a:gd name="adj3" fmla="val 66428"/>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59" name="Rectangle 58"/>
          <p:cNvSpPr/>
          <p:nvPr/>
        </p:nvSpPr>
        <p:spPr bwMode="auto">
          <a:xfrm>
            <a:off x="7056700" y="4947155"/>
            <a:ext cx="1523738" cy="155989"/>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Tree>
    <p:extLst>
      <p:ext uri="{BB962C8B-B14F-4D97-AF65-F5344CB8AC3E}">
        <p14:creationId xmlns:p14="http://schemas.microsoft.com/office/powerpoint/2010/main" val="14936580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Processing – </a:t>
            </a:r>
            <a:r>
              <a:rPr lang="en-NZ" dirty="0" err="1"/>
              <a:t>IoT</a:t>
            </a:r>
            <a:r>
              <a:rPr lang="en-NZ" dirty="0"/>
              <a:t> Suite Usage</a:t>
            </a:r>
          </a:p>
        </p:txBody>
      </p:sp>
      <p:sp>
        <p:nvSpPr>
          <p:cNvPr id="3" name="Content Placeholder 2"/>
          <p:cNvSpPr>
            <a:spLocks noGrp="1"/>
          </p:cNvSpPr>
          <p:nvPr>
            <p:ph sz="quarter" idx="10"/>
          </p:nvPr>
        </p:nvSpPr>
        <p:spPr>
          <a:xfrm>
            <a:off x="274638" y="1697062"/>
            <a:ext cx="10972800" cy="4702826"/>
          </a:xfrm>
        </p:spPr>
        <p:txBody>
          <a:bodyPr/>
          <a:lstStyle/>
          <a:p>
            <a:pPr marL="0" indent="0">
              <a:buNone/>
            </a:pPr>
            <a:r>
              <a:rPr lang="en-NZ" b="1" dirty="0"/>
              <a:t>Remote monitoring solution</a:t>
            </a:r>
          </a:p>
          <a:p>
            <a:r>
              <a:rPr lang="en-NZ" b="1" dirty="0">
                <a:solidFill>
                  <a:schemeClr val="accent2"/>
                </a:solidFill>
              </a:rPr>
              <a:t>Device Event Processor</a:t>
            </a:r>
          </a:p>
          <a:p>
            <a:pPr lvl="1"/>
            <a:r>
              <a:rPr lang="en-NZ" b="1" dirty="0"/>
              <a:t> </a:t>
            </a:r>
            <a:r>
              <a:rPr lang="en-NZ" dirty="0"/>
              <a:t>Feeds events into Web/Mobile apps</a:t>
            </a:r>
          </a:p>
          <a:p>
            <a:pPr lvl="1"/>
            <a:r>
              <a:rPr lang="en-NZ" dirty="0"/>
              <a:t> Feeds into logic apps</a:t>
            </a:r>
          </a:p>
          <a:p>
            <a:pPr lvl="1"/>
            <a:r>
              <a:rPr lang="en-NZ" dirty="0"/>
              <a:t> Device schema updates into </a:t>
            </a:r>
            <a:r>
              <a:rPr lang="en-NZ" dirty="0" err="1"/>
              <a:t>DocDB</a:t>
            </a:r>
            <a:endParaRPr lang="en-NZ" dirty="0"/>
          </a:p>
          <a:p>
            <a:pPr lvl="1"/>
            <a:r>
              <a:rPr lang="en-NZ" dirty="0"/>
              <a:t> Located in </a:t>
            </a:r>
            <a:r>
              <a:rPr lang="en-NZ" i="1" dirty="0"/>
              <a:t>EventProcessor.WebJob</a:t>
            </a:r>
            <a:br>
              <a:rPr lang="en-NZ" dirty="0"/>
            </a:br>
            <a:r>
              <a:rPr lang="en-NZ" dirty="0"/>
              <a:t> in source</a:t>
            </a:r>
          </a:p>
          <a:p>
            <a:endParaRPr lang="en-NZ" b="1" dirty="0"/>
          </a:p>
          <a:p>
            <a:pPr marL="0" indent="0">
              <a:buNone/>
            </a:pPr>
            <a:endParaRPr lang="en-NZ" b="1" dirty="0"/>
          </a:p>
          <a:p>
            <a:pPr marL="0" indent="0">
              <a:buNone/>
            </a:pPr>
            <a:endParaRPr lang="en-NZ" b="1" dirty="0"/>
          </a:p>
          <a:p>
            <a:pPr marL="0" indent="0">
              <a:buNone/>
            </a:pPr>
            <a:endParaRPr lang="en-NZ" b="1" dirty="0"/>
          </a:p>
        </p:txBody>
      </p:sp>
      <p:pic>
        <p:nvPicPr>
          <p:cNvPr id="8" name="Picture 7"/>
          <p:cNvPicPr>
            <a:picLocks noChangeAspect="1"/>
          </p:cNvPicPr>
          <p:nvPr/>
        </p:nvPicPr>
        <p:blipFill>
          <a:blip r:embed="rId3"/>
          <a:stretch>
            <a:fillRect/>
          </a:stretch>
        </p:blipFill>
        <p:spPr>
          <a:xfrm>
            <a:off x="6218079" y="1896782"/>
            <a:ext cx="6067425" cy="3629025"/>
          </a:xfrm>
          <a:prstGeom prst="rect">
            <a:avLst/>
          </a:prstGeom>
          <a:ln>
            <a:solidFill>
              <a:schemeClr val="tx1"/>
            </a:solidFill>
          </a:ln>
        </p:spPr>
      </p:pic>
      <p:cxnSp>
        <p:nvCxnSpPr>
          <p:cNvPr id="12" name="Straight Arrow Connector 11"/>
          <p:cNvCxnSpPr/>
          <p:nvPr/>
        </p:nvCxnSpPr>
        <p:spPr>
          <a:xfrm>
            <a:off x="9936480" y="4023360"/>
            <a:ext cx="1638300" cy="762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0629900" y="3532011"/>
            <a:ext cx="7620" cy="498969"/>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898414" y="4015740"/>
            <a:ext cx="503079" cy="762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9754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Portal</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26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Overview</a:t>
            </a:r>
          </a:p>
        </p:txBody>
      </p:sp>
      <p:sp>
        <p:nvSpPr>
          <p:cNvPr id="4" name="Content Placeholder 3"/>
          <p:cNvSpPr>
            <a:spLocks noGrp="1"/>
          </p:cNvSpPr>
          <p:nvPr>
            <p:ph sz="quarter" idx="10"/>
          </p:nvPr>
        </p:nvSpPr>
        <p:spPr>
          <a:xfrm>
            <a:off x="274638" y="1697062"/>
            <a:ext cx="10972800" cy="5429179"/>
          </a:xfrm>
        </p:spPr>
        <p:txBody>
          <a:bodyPr/>
          <a:lstStyle/>
          <a:p>
            <a:r>
              <a:rPr lang="en-US" dirty="0"/>
              <a:t>Each preconfigured solution implements a common IoT scenario and is a complete, end-to-end implementation including Portal UI</a:t>
            </a:r>
          </a:p>
          <a:p>
            <a:r>
              <a:rPr lang="en-US" dirty="0"/>
              <a:t>Complete source code available from GitHub repository to customize and extend the solution</a:t>
            </a:r>
          </a:p>
          <a:p>
            <a:pPr marL="0" indent="0">
              <a:buNone/>
            </a:pPr>
            <a:r>
              <a:rPr lang="en-US" b="1" dirty="0"/>
              <a:t>Technologies </a:t>
            </a:r>
          </a:p>
          <a:p>
            <a:pPr lvl="1"/>
            <a:r>
              <a:rPr lang="en-US" dirty="0"/>
              <a:t>Visual Studio 2015</a:t>
            </a:r>
          </a:p>
          <a:p>
            <a:pPr lvl="1"/>
            <a:r>
              <a:rPr lang="en-US" dirty="0"/>
              <a:t>C# Asp.NET MVC 5 Dashboard</a:t>
            </a:r>
          </a:p>
          <a:p>
            <a:pPr lvl="1"/>
            <a:r>
              <a:rPr lang="en-US" dirty="0"/>
              <a:t>JQuery</a:t>
            </a:r>
          </a:p>
          <a:p>
            <a:pPr lvl="1"/>
            <a:r>
              <a:rPr lang="en-US" dirty="0"/>
              <a:t>Moment.js</a:t>
            </a:r>
          </a:p>
          <a:p>
            <a:pPr lvl="1"/>
            <a:r>
              <a:rPr lang="en-US" dirty="0"/>
              <a:t>Azure and IoT SDKs</a:t>
            </a:r>
          </a:p>
          <a:p>
            <a:pPr lvl="1"/>
            <a:r>
              <a:rPr lang="en-US" dirty="0" err="1"/>
              <a:t>Autofac</a:t>
            </a:r>
            <a:r>
              <a:rPr lang="en-US" dirty="0"/>
              <a:t> Dependency Injection</a:t>
            </a:r>
          </a:p>
          <a:p>
            <a:pPr lvl="1"/>
            <a:r>
              <a:rPr lang="en-US" dirty="0"/>
              <a:t>Json.NET</a:t>
            </a:r>
          </a:p>
          <a:p>
            <a:pPr lvl="1"/>
            <a:endParaRPr lang="en-NZ" dirty="0"/>
          </a:p>
        </p:txBody>
      </p:sp>
    </p:spTree>
    <p:extLst>
      <p:ext uri="{BB962C8B-B14F-4D97-AF65-F5344CB8AC3E}">
        <p14:creationId xmlns:p14="http://schemas.microsoft.com/office/powerpoint/2010/main" val="39173858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139556" y="1461313"/>
            <a:ext cx="7315200" cy="6463308"/>
          </a:xfrm>
        </p:spPr>
        <p:txBody>
          <a:bodyPr/>
          <a:lstStyle/>
          <a:p>
            <a:pPr marL="342900" lvl="1" indent="0">
              <a:buNone/>
            </a:pPr>
            <a:r>
              <a:rPr lang="en-NZ" sz="2600" b="1" dirty="0">
                <a:solidFill>
                  <a:srgbClr val="00B050"/>
                </a:solidFill>
              </a:rPr>
              <a:t>Common</a:t>
            </a:r>
          </a:p>
          <a:p>
            <a:pPr lvl="2"/>
            <a:r>
              <a:rPr lang="en-NZ" dirty="0"/>
              <a:t>Classes that are common throughout the solution</a:t>
            </a:r>
          </a:p>
          <a:p>
            <a:pPr lvl="2"/>
            <a:r>
              <a:rPr lang="en-NZ" dirty="0"/>
              <a:t>Contains helpers and utility classes</a:t>
            </a:r>
          </a:p>
          <a:p>
            <a:pPr lvl="2"/>
            <a:r>
              <a:rPr lang="en-NZ" dirty="0"/>
              <a:t>Sample data generator</a:t>
            </a:r>
          </a:p>
          <a:p>
            <a:pPr marL="342900" lvl="1" indent="0">
              <a:buNone/>
            </a:pPr>
            <a:r>
              <a:rPr lang="en-NZ" sz="2600" b="1" dirty="0">
                <a:solidFill>
                  <a:srgbClr val="00B050"/>
                </a:solidFill>
              </a:rPr>
              <a:t>EventProcessor.WebJob</a:t>
            </a:r>
          </a:p>
          <a:p>
            <a:pPr lvl="2"/>
            <a:r>
              <a:rPr lang="en-NZ" dirty="0"/>
              <a:t>Handles events from devices</a:t>
            </a:r>
          </a:p>
          <a:p>
            <a:pPr lvl="2"/>
            <a:r>
              <a:rPr lang="en-NZ" dirty="0"/>
              <a:t>Forwards to back-end services or</a:t>
            </a:r>
            <a:br>
              <a:rPr lang="en-NZ" dirty="0"/>
            </a:br>
            <a:r>
              <a:rPr lang="en-NZ" dirty="0"/>
              <a:t>RM dashboard</a:t>
            </a:r>
          </a:p>
          <a:p>
            <a:pPr lvl="2"/>
            <a:r>
              <a:rPr lang="en-NZ" dirty="0"/>
              <a:t>3 Processor hosts</a:t>
            </a:r>
          </a:p>
          <a:p>
            <a:pPr lvl="3"/>
            <a:r>
              <a:rPr lang="en-NZ" i="1" dirty="0"/>
              <a:t>Event</a:t>
            </a:r>
          </a:p>
          <a:p>
            <a:pPr lvl="3"/>
            <a:r>
              <a:rPr lang="en-NZ" i="1" dirty="0"/>
              <a:t>Action</a:t>
            </a:r>
          </a:p>
          <a:p>
            <a:pPr lvl="3"/>
            <a:r>
              <a:rPr lang="en-NZ" i="1" dirty="0"/>
              <a:t>Message Feedback</a:t>
            </a:r>
          </a:p>
          <a:p>
            <a:pPr lvl="2"/>
            <a:endParaRPr lang="en-NZ" dirty="0"/>
          </a:p>
          <a:p>
            <a:pPr marL="355600" lvl="1" indent="0">
              <a:buNone/>
            </a:pPr>
            <a:endParaRPr lang="en-NZ" dirty="0"/>
          </a:p>
          <a:p>
            <a:pPr lvl="2"/>
            <a:endParaRPr lang="en-NZ" b="1" dirty="0"/>
          </a:p>
        </p:txBody>
      </p:sp>
      <p:pic>
        <p:nvPicPr>
          <p:cNvPr id="6" name="Picture 5"/>
          <p:cNvPicPr>
            <a:picLocks noChangeAspect="1"/>
          </p:cNvPicPr>
          <p:nvPr/>
        </p:nvPicPr>
        <p:blipFill>
          <a:blip r:embed="rId3"/>
          <a:stretch>
            <a:fillRect/>
          </a:stretch>
        </p:blipFill>
        <p:spPr>
          <a:xfrm>
            <a:off x="7345122" y="1862842"/>
            <a:ext cx="4410075" cy="3162300"/>
          </a:xfrm>
          <a:prstGeom prst="rect">
            <a:avLst/>
          </a:prstGeom>
          <a:ln w="9525">
            <a:solidFill>
              <a:schemeClr val="tx1"/>
            </a:solidFill>
          </a:ln>
        </p:spPr>
      </p:pic>
      <p:sp>
        <p:nvSpPr>
          <p:cNvPr id="7" name="TextBox 6"/>
          <p:cNvSpPr txBox="1"/>
          <p:nvPr/>
        </p:nvSpPr>
        <p:spPr>
          <a:xfrm>
            <a:off x="7281007" y="4980573"/>
            <a:ext cx="4647939" cy="5724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2000" b="0" i="1" u="none" strike="noStrike" kern="0" cap="none" spc="0" normalizeH="0" baseline="0" noProof="0" dirty="0">
                <a:ln>
                  <a:noFill/>
                </a:ln>
                <a:gradFill>
                  <a:gsLst>
                    <a:gs pos="2917">
                      <a:schemeClr val="tx1"/>
                    </a:gs>
                    <a:gs pos="30000">
                      <a:schemeClr val="tx1"/>
                    </a:gs>
                  </a:gsLst>
                  <a:lin ang="5400000" scaled="0"/>
                </a:gradFill>
                <a:effectLst/>
                <a:uLnTx/>
                <a:uFillTx/>
              </a:rPr>
              <a:t>Projects in Remote Monitoring solution</a:t>
            </a:r>
          </a:p>
        </p:txBody>
      </p:sp>
    </p:spTree>
    <p:extLst>
      <p:ext uri="{BB962C8B-B14F-4D97-AF65-F5344CB8AC3E}">
        <p14:creationId xmlns:p14="http://schemas.microsoft.com/office/powerpoint/2010/main" val="24155534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274319" y="1651590"/>
            <a:ext cx="10688090" cy="6226320"/>
          </a:xfrm>
        </p:spPr>
        <p:txBody>
          <a:bodyPr/>
          <a:lstStyle/>
          <a:p>
            <a:pPr marL="342900" lvl="1" indent="0">
              <a:buNone/>
            </a:pPr>
            <a:r>
              <a:rPr lang="en-NZ" sz="2600" b="1" dirty="0">
                <a:solidFill>
                  <a:srgbClr val="00B050"/>
                </a:solidFill>
              </a:rPr>
              <a:t>Infrastructure</a:t>
            </a:r>
          </a:p>
          <a:p>
            <a:pPr lvl="2"/>
            <a:r>
              <a:rPr lang="en-US" dirty="0"/>
              <a:t>APIs and application logic to support telemetry and device operations</a:t>
            </a:r>
          </a:p>
          <a:p>
            <a:pPr lvl="2"/>
            <a:r>
              <a:rPr lang="en-US" dirty="0"/>
              <a:t>Handles 4 main infrastructure components:</a:t>
            </a:r>
          </a:p>
          <a:p>
            <a:pPr lvl="3"/>
            <a:r>
              <a:rPr lang="en-US" i="1" dirty="0"/>
              <a:t>Business Logic</a:t>
            </a:r>
          </a:p>
          <a:p>
            <a:pPr lvl="3"/>
            <a:r>
              <a:rPr lang="en-US" i="1" dirty="0"/>
              <a:t>Exceptions</a:t>
            </a:r>
          </a:p>
          <a:p>
            <a:pPr lvl="3"/>
            <a:r>
              <a:rPr lang="en-US" i="1" dirty="0"/>
              <a:t>Models</a:t>
            </a:r>
          </a:p>
          <a:p>
            <a:pPr lvl="3"/>
            <a:r>
              <a:rPr lang="en-US" i="1" dirty="0"/>
              <a:t>Repositories</a:t>
            </a:r>
          </a:p>
          <a:p>
            <a:pPr marL="342900" lvl="1" indent="0">
              <a:buNone/>
            </a:pPr>
            <a:r>
              <a:rPr lang="en-US" sz="2600" b="1" dirty="0">
                <a:solidFill>
                  <a:srgbClr val="00B050"/>
                </a:solidFill>
              </a:rPr>
              <a:t>Infrastructure.UnitTests</a:t>
            </a:r>
          </a:p>
          <a:p>
            <a:pPr lvl="2"/>
            <a:r>
              <a:rPr lang="en-US" dirty="0"/>
              <a:t>Contains multiple tests to ensure integrity of Infrastructure project</a:t>
            </a:r>
          </a:p>
          <a:p>
            <a:pPr lvl="2"/>
            <a:r>
              <a:rPr lang="en-US" dirty="0"/>
              <a:t>Device Schema/Data/Filter/Sample Data tests</a:t>
            </a: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spTree>
    <p:extLst>
      <p:ext uri="{BB962C8B-B14F-4D97-AF65-F5344CB8AC3E}">
        <p14:creationId xmlns:p14="http://schemas.microsoft.com/office/powerpoint/2010/main" val="17154588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Solution Source Code</a:t>
            </a:r>
          </a:p>
        </p:txBody>
      </p:sp>
      <p:sp>
        <p:nvSpPr>
          <p:cNvPr id="4" name="Content Placeholder 3"/>
          <p:cNvSpPr>
            <a:spLocks noGrp="1"/>
          </p:cNvSpPr>
          <p:nvPr>
            <p:ph sz="quarter" idx="10"/>
          </p:nvPr>
        </p:nvSpPr>
        <p:spPr>
          <a:xfrm>
            <a:off x="274320" y="1443772"/>
            <a:ext cx="10864736" cy="7743658"/>
          </a:xfrm>
        </p:spPr>
        <p:txBody>
          <a:bodyPr/>
          <a:lstStyle/>
          <a:p>
            <a:pPr marL="342900" lvl="1" indent="0">
              <a:buNone/>
            </a:pPr>
            <a:r>
              <a:rPr lang="en-NZ" sz="2600" b="1" dirty="0">
                <a:solidFill>
                  <a:srgbClr val="00B050"/>
                </a:solidFill>
              </a:rPr>
              <a:t>Simulator</a:t>
            </a:r>
          </a:p>
          <a:p>
            <a:pPr lvl="2"/>
            <a:r>
              <a:rPr lang="en-US" dirty="0"/>
              <a:t>Simulates one or more devices that send data to the IoT Hub for testing and troubleshooting</a:t>
            </a:r>
          </a:p>
          <a:p>
            <a:pPr lvl="2"/>
            <a:r>
              <a:rPr lang="en-US" dirty="0"/>
              <a:t>Runs as an Azure Web Job and data picked up by Event processor</a:t>
            </a:r>
          </a:p>
          <a:p>
            <a:pPr lvl="2"/>
            <a:r>
              <a:rPr lang="en-US" dirty="0"/>
              <a:t>Uses mock data to imitate real-world devices</a:t>
            </a:r>
          </a:p>
          <a:p>
            <a:pPr marL="342900" lvl="1" indent="0">
              <a:buNone/>
            </a:pPr>
            <a:r>
              <a:rPr lang="en-US" b="1" dirty="0">
                <a:solidFill>
                  <a:srgbClr val="00B050"/>
                </a:solidFill>
              </a:rPr>
              <a:t>Web</a:t>
            </a:r>
          </a:p>
          <a:p>
            <a:pPr lvl="2"/>
            <a:r>
              <a:rPr lang="en-US" dirty="0"/>
              <a:t>MVC 5 Web App dashboard</a:t>
            </a:r>
          </a:p>
          <a:p>
            <a:pPr lvl="2"/>
            <a:r>
              <a:rPr lang="en-US" dirty="0"/>
              <a:t>Displays telemetry from Blob storage</a:t>
            </a:r>
          </a:p>
          <a:p>
            <a:pPr lvl="2"/>
            <a:r>
              <a:rPr lang="en-US" dirty="0"/>
              <a:t>Interacts with Azure IoT Hub endpoints</a:t>
            </a:r>
          </a:p>
          <a:p>
            <a:pPr lvl="2"/>
            <a:r>
              <a:rPr lang="en-US" dirty="0"/>
              <a:t>Shows device information</a:t>
            </a:r>
          </a:p>
          <a:p>
            <a:pPr lvl="2"/>
            <a:r>
              <a:rPr lang="en-US" dirty="0"/>
              <a:t>Ability to set Rules and Alerts</a:t>
            </a:r>
          </a:p>
          <a:p>
            <a:pPr marL="342900" lvl="1" indent="0">
              <a:buNone/>
            </a:pPr>
            <a:r>
              <a:rPr lang="en-US" b="1" dirty="0">
                <a:solidFill>
                  <a:srgbClr val="00B050"/>
                </a:solidFill>
              </a:rPr>
              <a:t>WebJobHost</a:t>
            </a:r>
          </a:p>
          <a:p>
            <a:pPr lvl="2"/>
            <a:r>
              <a:rPr lang="en-US" dirty="0"/>
              <a:t>Hosts both Event Processor and Simulator Web Jobs</a:t>
            </a:r>
          </a:p>
          <a:p>
            <a:pPr marL="571500" lvl="2" indent="0">
              <a:buNone/>
            </a:pP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spTree>
    <p:extLst>
      <p:ext uri="{BB962C8B-B14F-4D97-AF65-F5344CB8AC3E}">
        <p14:creationId xmlns:p14="http://schemas.microsoft.com/office/powerpoint/2010/main" val="38569450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Device Registry Example</a:t>
            </a:r>
          </a:p>
        </p:txBody>
      </p:sp>
      <p:sp>
        <p:nvSpPr>
          <p:cNvPr id="4" name="Content Placeholder 3"/>
          <p:cNvSpPr>
            <a:spLocks noGrp="1"/>
          </p:cNvSpPr>
          <p:nvPr>
            <p:ph sz="quarter" idx="10"/>
          </p:nvPr>
        </p:nvSpPr>
        <p:spPr>
          <a:xfrm>
            <a:off x="0" y="1298799"/>
            <a:ext cx="10864736" cy="9694962"/>
          </a:xfrm>
        </p:spPr>
        <p:txBody>
          <a:bodyPr/>
          <a:lstStyle/>
          <a:p>
            <a:pPr marL="342900" lvl="1" indent="0">
              <a:buNone/>
            </a:pPr>
            <a:r>
              <a:rPr lang="en-NZ" sz="2600" b="1" dirty="0"/>
              <a:t>Device CRUD Operations</a:t>
            </a:r>
          </a:p>
          <a:p>
            <a:pPr lvl="2"/>
            <a:r>
              <a:rPr lang="en-NZ" i="1" dirty="0"/>
              <a:t>Device Controller</a:t>
            </a:r>
            <a:r>
              <a:rPr lang="en-NZ" dirty="0"/>
              <a:t> is the top level controller that allows CRUD operations with devices</a:t>
            </a:r>
          </a:p>
          <a:p>
            <a:pPr lvl="2"/>
            <a:r>
              <a:rPr lang="en-NZ" dirty="0"/>
              <a:t>Interacts with identity registry and device registry (</a:t>
            </a:r>
            <a:r>
              <a:rPr lang="en-NZ" dirty="0" err="1"/>
              <a:t>DocDB</a:t>
            </a:r>
            <a:r>
              <a:rPr lang="en-NZ" dirty="0"/>
              <a:t>)</a:t>
            </a:r>
          </a:p>
          <a:p>
            <a:pPr lvl="2"/>
            <a:r>
              <a:rPr lang="en-NZ" b="1" dirty="0"/>
              <a:t>Example: adding a custom device</a:t>
            </a:r>
          </a:p>
          <a:p>
            <a:pPr marL="1257300" lvl="3" indent="-457200">
              <a:buFont typeface="+mj-lt"/>
              <a:buAutoNum type="arabicPeriod"/>
            </a:pPr>
            <a:r>
              <a:rPr lang="en-NZ" i="1" dirty="0"/>
              <a:t>Device logic validates device</a:t>
            </a:r>
          </a:p>
          <a:p>
            <a:pPr marL="1257300" lvl="3" indent="-457200">
              <a:buFont typeface="+mj-lt"/>
              <a:buAutoNum type="arabicPeriod"/>
            </a:pPr>
            <a:r>
              <a:rPr lang="en-NZ" i="1" dirty="0"/>
              <a:t>Creates security keys</a:t>
            </a:r>
          </a:p>
          <a:p>
            <a:pPr marL="1257300" lvl="3" indent="-457200">
              <a:buFont typeface="+mj-lt"/>
              <a:buAutoNum type="arabicPeriod"/>
            </a:pPr>
            <a:r>
              <a:rPr lang="en-NZ" i="1" dirty="0"/>
              <a:t>Add device to identity registry </a:t>
            </a:r>
          </a:p>
          <a:p>
            <a:pPr marL="1257300" lvl="3" indent="-457200">
              <a:buFont typeface="+mj-lt"/>
              <a:buAutoNum type="arabicPeriod"/>
            </a:pPr>
            <a:r>
              <a:rPr lang="en-NZ" i="1" dirty="0"/>
              <a:t>Add device metadata to device </a:t>
            </a:r>
            <a:br>
              <a:rPr lang="en-NZ" i="1" dirty="0"/>
            </a:br>
            <a:r>
              <a:rPr lang="en-NZ" i="1" dirty="0"/>
              <a:t>registry</a:t>
            </a:r>
          </a:p>
          <a:p>
            <a:pPr marL="1257300" lvl="3" indent="-457200">
              <a:buFont typeface="+mj-lt"/>
              <a:buAutoNum type="arabicPeriod"/>
            </a:pPr>
            <a:r>
              <a:rPr lang="en-NZ" i="1" dirty="0"/>
              <a:t>Return the registry repository </a:t>
            </a:r>
            <a:br>
              <a:rPr lang="en-NZ" i="1" dirty="0"/>
            </a:br>
            <a:r>
              <a:rPr lang="en-NZ" i="1" dirty="0"/>
              <a:t>device</a:t>
            </a:r>
          </a:p>
          <a:p>
            <a:pPr marL="800100" lvl="3" indent="0">
              <a:buNone/>
            </a:pPr>
            <a:endParaRPr lang="en-NZ" dirty="0"/>
          </a:p>
          <a:p>
            <a:pPr lvl="3"/>
            <a:endParaRPr lang="en-NZ" dirty="0"/>
          </a:p>
          <a:p>
            <a:pPr lvl="2"/>
            <a:endParaRPr lang="en-NZ" dirty="0"/>
          </a:p>
          <a:p>
            <a:pPr lvl="2"/>
            <a:endParaRPr lang="en-NZ" dirty="0"/>
          </a:p>
          <a:p>
            <a:pPr lvl="1"/>
            <a:endParaRPr lang="en-NZ" sz="2600" b="1" dirty="0"/>
          </a:p>
          <a:p>
            <a:pPr lvl="1"/>
            <a:endParaRPr lang="en-NZ" sz="2600" b="1" dirty="0"/>
          </a:p>
          <a:p>
            <a:pPr marL="571500" lvl="2" indent="0">
              <a:buNone/>
            </a:pPr>
            <a:br>
              <a:rPr lang="en-US" dirty="0"/>
            </a:br>
            <a:endParaRPr lang="en-US" dirty="0"/>
          </a:p>
          <a:p>
            <a:pPr marL="571500" lvl="2" indent="0">
              <a:buNone/>
            </a:pPr>
            <a:endParaRPr lang="en-NZ" sz="2600" b="1" dirty="0"/>
          </a:p>
          <a:p>
            <a:pPr lvl="2"/>
            <a:endParaRPr lang="en-NZ" dirty="0"/>
          </a:p>
          <a:p>
            <a:pPr marL="355600" lvl="1" indent="0">
              <a:buNone/>
            </a:pPr>
            <a:endParaRPr lang="en-NZ" dirty="0"/>
          </a:p>
          <a:p>
            <a:pPr lvl="2"/>
            <a:endParaRPr lang="en-NZ" b="1" dirty="0"/>
          </a:p>
        </p:txBody>
      </p:sp>
      <p:pic>
        <p:nvPicPr>
          <p:cNvPr id="13" name="Picture 12"/>
          <p:cNvPicPr>
            <a:picLocks noChangeAspect="1"/>
          </p:cNvPicPr>
          <p:nvPr/>
        </p:nvPicPr>
        <p:blipFill>
          <a:blip r:embed="rId3"/>
          <a:stretch>
            <a:fillRect/>
          </a:stretch>
        </p:blipFill>
        <p:spPr>
          <a:xfrm>
            <a:off x="5895626" y="3254887"/>
            <a:ext cx="6417854" cy="2770132"/>
          </a:xfrm>
          <a:prstGeom prst="rect">
            <a:avLst/>
          </a:prstGeom>
          <a:ln w="3175">
            <a:solidFill>
              <a:schemeClr val="tx1"/>
            </a:solidFill>
          </a:ln>
        </p:spPr>
      </p:pic>
      <p:sp>
        <p:nvSpPr>
          <p:cNvPr id="15" name="TextBox 14"/>
          <p:cNvSpPr txBox="1"/>
          <p:nvPr/>
        </p:nvSpPr>
        <p:spPr>
          <a:xfrm>
            <a:off x="7258108" y="6025019"/>
            <a:ext cx="328532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DeviceController.cs – line 273</a:t>
            </a:r>
          </a:p>
        </p:txBody>
      </p:sp>
    </p:spTree>
    <p:extLst>
      <p:ext uri="{BB962C8B-B14F-4D97-AF65-F5344CB8AC3E}">
        <p14:creationId xmlns:p14="http://schemas.microsoft.com/office/powerpoint/2010/main" val="5890347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Data Visualisation Example</a:t>
            </a:r>
          </a:p>
        </p:txBody>
      </p:sp>
      <p:sp>
        <p:nvSpPr>
          <p:cNvPr id="4" name="Content Placeholder 3"/>
          <p:cNvSpPr>
            <a:spLocks noGrp="1"/>
          </p:cNvSpPr>
          <p:nvPr>
            <p:ph sz="quarter" idx="10"/>
          </p:nvPr>
        </p:nvSpPr>
        <p:spPr>
          <a:xfrm>
            <a:off x="0" y="1211281"/>
            <a:ext cx="12161838" cy="3721019"/>
          </a:xfrm>
        </p:spPr>
        <p:txBody>
          <a:bodyPr/>
          <a:lstStyle/>
          <a:p>
            <a:pPr marL="342900" lvl="1" indent="0">
              <a:buNone/>
            </a:pPr>
            <a:r>
              <a:rPr lang="en-NZ" sz="2600" b="1" dirty="0"/>
              <a:t>Telemetry and Summary History</a:t>
            </a:r>
          </a:p>
          <a:p>
            <a:pPr marL="1085850" lvl="2" indent="-514350">
              <a:buFont typeface="+mj-lt"/>
              <a:buAutoNum type="arabicPeriod"/>
            </a:pPr>
            <a:r>
              <a:rPr lang="en-NZ" dirty="0"/>
              <a:t>Raw and summary data values pushed to blob by ASA Job</a:t>
            </a:r>
          </a:p>
          <a:p>
            <a:pPr marL="1085850" lvl="2" indent="-514350">
              <a:buFont typeface="+mj-lt"/>
              <a:buAutoNum type="arabicPeriod"/>
            </a:pPr>
            <a:r>
              <a:rPr lang="en-NZ" dirty="0"/>
              <a:t>Client script makes JQuery request for values</a:t>
            </a:r>
          </a:p>
          <a:p>
            <a:pPr marL="1085850" lvl="2" indent="-514350">
              <a:buFont typeface="+mj-lt"/>
              <a:buAutoNum type="arabicPeriod"/>
            </a:pPr>
            <a:r>
              <a:rPr lang="en-NZ" dirty="0"/>
              <a:t>The </a:t>
            </a:r>
            <a:r>
              <a:rPr lang="en-NZ" i="1" dirty="0"/>
              <a:t>TelemetryApiController </a:t>
            </a:r>
            <a:r>
              <a:rPr lang="en-NZ" dirty="0"/>
              <a:t>is the top level responsible for receiving values from  </a:t>
            </a:r>
            <a:r>
              <a:rPr lang="en-NZ" i="1" dirty="0"/>
              <a:t>DeviceTelemetryLogic</a:t>
            </a:r>
            <a:r>
              <a:rPr lang="en-NZ" dirty="0"/>
              <a:t> under the infrastructure namespace</a:t>
            </a:r>
          </a:p>
          <a:p>
            <a:pPr marL="1085850" lvl="2" indent="-514350">
              <a:buFont typeface="+mj-lt"/>
              <a:buAutoNum type="arabicPeriod"/>
            </a:pPr>
            <a:r>
              <a:rPr lang="en-NZ" dirty="0"/>
              <a:t>Values are parsed into models and returned to controller</a:t>
            </a:r>
          </a:p>
          <a:p>
            <a:pPr marL="1085850" lvl="2" indent="-514350">
              <a:buFont typeface="+mj-lt"/>
              <a:buAutoNum type="arabicPeriod"/>
            </a:pPr>
            <a:r>
              <a:rPr lang="en-NZ" dirty="0"/>
              <a:t>Results are rendered onto the dashboard using </a:t>
            </a:r>
            <a:r>
              <a:rPr lang="en-NZ" i="1" dirty="0"/>
              <a:t>powerbi- visuals.all.min.js </a:t>
            </a:r>
            <a:r>
              <a:rPr lang="en-NZ" dirty="0"/>
              <a:t>library</a:t>
            </a:r>
          </a:p>
          <a:p>
            <a:pPr marL="571500" lvl="2" indent="0">
              <a:buNone/>
            </a:pPr>
            <a:endParaRPr lang="en-NZ" dirty="0"/>
          </a:p>
          <a:p>
            <a:pPr marL="571500" lvl="2" indent="0">
              <a:buNone/>
            </a:pPr>
            <a:endParaRPr lang="en-NZ" b="1" dirty="0"/>
          </a:p>
        </p:txBody>
      </p:sp>
      <p:pic>
        <p:nvPicPr>
          <p:cNvPr id="5" name="Picture 4"/>
          <p:cNvPicPr>
            <a:picLocks noChangeAspect="1"/>
          </p:cNvPicPr>
          <p:nvPr/>
        </p:nvPicPr>
        <p:blipFill>
          <a:blip r:embed="rId3"/>
          <a:stretch>
            <a:fillRect/>
          </a:stretch>
        </p:blipFill>
        <p:spPr>
          <a:xfrm>
            <a:off x="1240941" y="4159877"/>
            <a:ext cx="7532669" cy="2502603"/>
          </a:xfrm>
          <a:prstGeom prst="rect">
            <a:avLst/>
          </a:prstGeom>
          <a:ln>
            <a:solidFill>
              <a:srgbClr val="000000"/>
            </a:solidFill>
          </a:ln>
        </p:spPr>
      </p:pic>
      <p:sp>
        <p:nvSpPr>
          <p:cNvPr id="6" name="TextBox 5"/>
          <p:cNvSpPr txBox="1"/>
          <p:nvPr/>
        </p:nvSpPr>
        <p:spPr>
          <a:xfrm>
            <a:off x="9016678" y="4975675"/>
            <a:ext cx="2948692" cy="8710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TelemetryApiController.cs</a:t>
            </a:r>
          </a:p>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Line 97</a:t>
            </a:r>
          </a:p>
        </p:txBody>
      </p:sp>
    </p:spTree>
    <p:extLst>
      <p:ext uri="{BB962C8B-B14F-4D97-AF65-F5344CB8AC3E}">
        <p14:creationId xmlns:p14="http://schemas.microsoft.com/office/powerpoint/2010/main" val="3841054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Considerations - Cloud</a:t>
            </a:r>
          </a:p>
        </p:txBody>
      </p:sp>
      <p:sp>
        <p:nvSpPr>
          <p:cNvPr id="3" name="Content Placeholder 2"/>
          <p:cNvSpPr>
            <a:spLocks noGrp="1"/>
          </p:cNvSpPr>
          <p:nvPr>
            <p:ph sz="quarter" idx="10"/>
          </p:nvPr>
        </p:nvSpPr>
        <p:spPr>
          <a:xfrm>
            <a:off x="274320" y="1779478"/>
            <a:ext cx="6293534" cy="4084991"/>
          </a:xfrm>
        </p:spPr>
        <p:txBody>
          <a:bodyPr/>
          <a:lstStyle/>
          <a:p>
            <a:r>
              <a:rPr lang="en-NZ" b="1" dirty="0"/>
              <a:t>Telemetry: </a:t>
            </a:r>
            <a:r>
              <a:rPr lang="en-NZ" dirty="0"/>
              <a:t>How will you be monitoring your devices? What outputs do you require for analysing data from the hub?</a:t>
            </a:r>
          </a:p>
          <a:p>
            <a:r>
              <a:rPr lang="en-NZ" b="1" dirty="0"/>
              <a:t>Device Business Logic: </a:t>
            </a:r>
            <a:r>
              <a:rPr lang="en-NZ" dirty="0"/>
              <a:t>How will your devices process commands and software updates?</a:t>
            </a:r>
            <a:endParaRPr lang="en-NZ" b="1" dirty="0"/>
          </a:p>
          <a:p>
            <a:r>
              <a:rPr lang="en-NZ" b="1" dirty="0"/>
              <a:t>Management:</a:t>
            </a:r>
            <a:r>
              <a:rPr lang="en-NZ" dirty="0"/>
              <a:t> Devices being provisioned need to be managed correctly by the hub. How will this be maintained and updated?</a:t>
            </a:r>
            <a:endParaRPr lang="en-NZ" b="1" dirty="0"/>
          </a:p>
        </p:txBody>
      </p:sp>
      <p:pic>
        <p:nvPicPr>
          <p:cNvPr id="4" name="Picture 3"/>
          <p:cNvPicPr>
            <a:picLocks noChangeAspect="1"/>
          </p:cNvPicPr>
          <p:nvPr/>
        </p:nvPicPr>
        <p:blipFill>
          <a:blip r:embed="rId3"/>
          <a:stretch>
            <a:fillRect/>
          </a:stretch>
        </p:blipFill>
        <p:spPr>
          <a:xfrm>
            <a:off x="7231649" y="1697062"/>
            <a:ext cx="5074983" cy="3247131"/>
          </a:xfrm>
          <a:prstGeom prst="rect">
            <a:avLst/>
          </a:prstGeom>
        </p:spPr>
      </p:pic>
    </p:spTree>
    <p:extLst>
      <p:ext uri="{BB962C8B-B14F-4D97-AF65-F5344CB8AC3E}">
        <p14:creationId xmlns:p14="http://schemas.microsoft.com/office/powerpoint/2010/main" val="24758817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Rules Example</a:t>
            </a:r>
          </a:p>
        </p:txBody>
      </p:sp>
      <p:sp>
        <p:nvSpPr>
          <p:cNvPr id="4" name="Content Placeholder 3"/>
          <p:cNvSpPr>
            <a:spLocks noGrp="1"/>
          </p:cNvSpPr>
          <p:nvPr>
            <p:ph sz="quarter" idx="10"/>
          </p:nvPr>
        </p:nvSpPr>
        <p:spPr>
          <a:xfrm>
            <a:off x="0" y="1315925"/>
            <a:ext cx="8638186" cy="5050613"/>
          </a:xfrm>
        </p:spPr>
        <p:txBody>
          <a:bodyPr/>
          <a:lstStyle/>
          <a:p>
            <a:pPr marL="342900" lvl="1" indent="0">
              <a:buNone/>
            </a:pPr>
            <a:r>
              <a:rPr lang="en-US" sz="2600" b="1" dirty="0"/>
              <a:t>Retrieving Device Rule Properties</a:t>
            </a:r>
          </a:p>
          <a:p>
            <a:pPr lvl="1"/>
            <a:r>
              <a:rPr lang="en-US" dirty="0"/>
              <a:t>Rules are stored in Azure Table Storage</a:t>
            </a:r>
          </a:p>
          <a:p>
            <a:pPr lvl="1"/>
            <a:r>
              <a:rPr lang="en-US" i="1" dirty="0"/>
              <a:t>DeviceRulesController</a:t>
            </a:r>
            <a:r>
              <a:rPr lang="en-US" dirty="0"/>
              <a:t> is the top level responsible for amending rules</a:t>
            </a:r>
          </a:p>
          <a:p>
            <a:pPr lvl="1"/>
            <a:r>
              <a:rPr lang="en-US" dirty="0"/>
              <a:t>Properties can be retrieved by providing a device and rule id</a:t>
            </a:r>
          </a:p>
          <a:p>
            <a:pPr lvl="1"/>
            <a:r>
              <a:rPr lang="en-US" i="1" dirty="0"/>
              <a:t>DeviceRulesRepository</a:t>
            </a:r>
            <a:r>
              <a:rPr lang="en-US" dirty="0"/>
              <a:t> retrieves and parses rule into a model</a:t>
            </a:r>
          </a:p>
          <a:p>
            <a:pPr lvl="1"/>
            <a:r>
              <a:rPr lang="en-US" dirty="0"/>
              <a:t>Rule CRUD operations can</a:t>
            </a:r>
            <a:br>
              <a:rPr lang="en-US" dirty="0"/>
            </a:br>
            <a:r>
              <a:rPr lang="en-US" dirty="0"/>
              <a:t>be performed from the </a:t>
            </a:r>
            <a:br>
              <a:rPr lang="en-US" dirty="0"/>
            </a:br>
            <a:r>
              <a:rPr lang="en-US" i="1" dirty="0"/>
              <a:t>DeviceRulesRepository</a:t>
            </a:r>
            <a:r>
              <a:rPr lang="en-US" dirty="0"/>
              <a:t> </a:t>
            </a:r>
          </a:p>
          <a:p>
            <a:pPr lvl="1"/>
            <a:endParaRPr lang="en-US" dirty="0"/>
          </a:p>
          <a:p>
            <a:pPr lvl="2"/>
            <a:endParaRPr lang="en-NZ" b="1" dirty="0"/>
          </a:p>
        </p:txBody>
      </p:sp>
      <p:pic>
        <p:nvPicPr>
          <p:cNvPr id="2" name="Picture 1"/>
          <p:cNvPicPr>
            <a:picLocks noChangeAspect="1"/>
          </p:cNvPicPr>
          <p:nvPr/>
        </p:nvPicPr>
        <p:blipFill>
          <a:blip r:embed="rId3"/>
          <a:stretch>
            <a:fillRect/>
          </a:stretch>
        </p:blipFill>
        <p:spPr>
          <a:xfrm>
            <a:off x="4909554" y="4353796"/>
            <a:ext cx="7353300" cy="1619250"/>
          </a:xfrm>
          <a:prstGeom prst="rect">
            <a:avLst/>
          </a:prstGeom>
          <a:ln w="12700">
            <a:solidFill>
              <a:schemeClr val="tx1"/>
            </a:solidFill>
          </a:ln>
        </p:spPr>
      </p:pic>
      <p:sp>
        <p:nvSpPr>
          <p:cNvPr id="5" name="TextBox 4"/>
          <p:cNvSpPr txBox="1"/>
          <p:nvPr/>
        </p:nvSpPr>
        <p:spPr>
          <a:xfrm>
            <a:off x="6285053" y="597304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DeviceRulesController.cs - Line 41</a:t>
            </a:r>
          </a:p>
        </p:txBody>
      </p:sp>
    </p:spTree>
    <p:extLst>
      <p:ext uri="{BB962C8B-B14F-4D97-AF65-F5344CB8AC3E}">
        <p14:creationId xmlns:p14="http://schemas.microsoft.com/office/powerpoint/2010/main" val="31490694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Command Example</a:t>
            </a:r>
          </a:p>
        </p:txBody>
      </p:sp>
      <p:sp>
        <p:nvSpPr>
          <p:cNvPr id="4" name="Content Placeholder 3"/>
          <p:cNvSpPr>
            <a:spLocks noGrp="1"/>
          </p:cNvSpPr>
          <p:nvPr>
            <p:ph sz="quarter" idx="10"/>
          </p:nvPr>
        </p:nvSpPr>
        <p:spPr>
          <a:xfrm>
            <a:off x="112274" y="1409048"/>
            <a:ext cx="6230653" cy="4991752"/>
          </a:xfrm>
        </p:spPr>
        <p:txBody>
          <a:bodyPr/>
          <a:lstStyle/>
          <a:p>
            <a:pPr marL="355600" lvl="1" indent="0">
              <a:buNone/>
            </a:pPr>
            <a:r>
              <a:rPr lang="en-NZ" sz="2600" b="1" dirty="0"/>
              <a:t>Send Command to Device</a:t>
            </a:r>
          </a:p>
          <a:p>
            <a:pPr marL="812800" lvl="1" indent="-457200"/>
            <a:r>
              <a:rPr lang="en-NZ" dirty="0"/>
              <a:t>Ability to use IoT Hub Service Client to send command to device</a:t>
            </a:r>
          </a:p>
          <a:p>
            <a:pPr marL="812800" lvl="1" indent="-457200"/>
            <a:r>
              <a:rPr lang="en-NZ" dirty="0"/>
              <a:t>Multiple operations such as resend and retrieve command list</a:t>
            </a:r>
          </a:p>
          <a:p>
            <a:pPr marL="812800" lvl="1" indent="-457200"/>
            <a:r>
              <a:rPr lang="en-NZ" i="1" dirty="0"/>
              <a:t>DeviceCommandController </a:t>
            </a:r>
            <a:r>
              <a:rPr lang="en-NZ" dirty="0"/>
              <a:t>top level responsible for sending commands</a:t>
            </a:r>
          </a:p>
          <a:p>
            <a:pPr marL="812800" lvl="1" indent="-457200"/>
            <a:r>
              <a:rPr lang="en-NZ" i="1" dirty="0" err="1"/>
              <a:t>DeviceLogic</a:t>
            </a:r>
            <a:r>
              <a:rPr lang="en-NZ" i="1" dirty="0"/>
              <a:t> </a:t>
            </a:r>
            <a:r>
              <a:rPr lang="en-NZ" dirty="0"/>
              <a:t>adds command to history and passes command to repository</a:t>
            </a:r>
            <a:endParaRPr lang="en-NZ" i="1" dirty="0"/>
          </a:p>
          <a:p>
            <a:pPr marL="812800" lvl="1" indent="-457200"/>
            <a:r>
              <a:rPr lang="en-NZ" i="1" dirty="0"/>
              <a:t>IoTHubRepository </a:t>
            </a:r>
            <a:r>
              <a:rPr lang="en-NZ" dirty="0"/>
              <a:t>sends command with basic retry logic</a:t>
            </a:r>
          </a:p>
          <a:p>
            <a:pPr marL="812800" lvl="1" indent="-457200"/>
            <a:endParaRPr lang="en-NZ" i="1" dirty="0"/>
          </a:p>
        </p:txBody>
      </p:sp>
      <p:pic>
        <p:nvPicPr>
          <p:cNvPr id="2" name="Picture 1"/>
          <p:cNvPicPr>
            <a:picLocks noChangeAspect="1"/>
          </p:cNvPicPr>
          <p:nvPr/>
        </p:nvPicPr>
        <p:blipFill>
          <a:blip r:embed="rId3"/>
          <a:stretch>
            <a:fillRect/>
          </a:stretch>
        </p:blipFill>
        <p:spPr>
          <a:xfrm>
            <a:off x="6442979" y="1632833"/>
            <a:ext cx="5942340" cy="3888291"/>
          </a:xfrm>
          <a:prstGeom prst="rect">
            <a:avLst/>
          </a:prstGeom>
          <a:ln w="12700">
            <a:solidFill>
              <a:schemeClr val="tx1"/>
            </a:solidFill>
          </a:ln>
        </p:spPr>
      </p:pic>
      <p:sp>
        <p:nvSpPr>
          <p:cNvPr id="5" name="TextBox 4"/>
          <p:cNvSpPr txBox="1"/>
          <p:nvPr/>
        </p:nvSpPr>
        <p:spPr>
          <a:xfrm>
            <a:off x="7477246" y="562580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DeviceCommandController- Line 93</a:t>
            </a:r>
          </a:p>
        </p:txBody>
      </p:sp>
    </p:spTree>
    <p:extLst>
      <p:ext uri="{BB962C8B-B14F-4D97-AF65-F5344CB8AC3E}">
        <p14:creationId xmlns:p14="http://schemas.microsoft.com/office/powerpoint/2010/main" val="23621977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Integration Points</a:t>
            </a:r>
          </a:p>
        </p:txBody>
      </p:sp>
      <p:sp>
        <p:nvSpPr>
          <p:cNvPr id="4" name="Content Placeholder 3"/>
          <p:cNvSpPr>
            <a:spLocks noGrp="1"/>
          </p:cNvSpPr>
          <p:nvPr>
            <p:ph sz="quarter" idx="10"/>
          </p:nvPr>
        </p:nvSpPr>
        <p:spPr>
          <a:xfrm>
            <a:off x="112274" y="1409048"/>
            <a:ext cx="11913822" cy="7438960"/>
          </a:xfrm>
        </p:spPr>
        <p:txBody>
          <a:bodyPr/>
          <a:lstStyle/>
          <a:p>
            <a:r>
              <a:rPr lang="en-NZ" sz="2600" b="1" dirty="0"/>
              <a:t>DocumentDB</a:t>
            </a:r>
          </a:p>
          <a:p>
            <a:pPr marL="812800" lvl="1" indent="-457200"/>
            <a:r>
              <a:rPr lang="en-NZ" dirty="0"/>
              <a:t>Used to store device metadata as the device registry</a:t>
            </a:r>
          </a:p>
          <a:p>
            <a:pPr marL="812800" lvl="1" indent="-457200"/>
            <a:r>
              <a:rPr lang="en-NZ" i="1" dirty="0"/>
              <a:t>DocDBRestUtility</a:t>
            </a:r>
            <a:r>
              <a:rPr lang="en-NZ" dirty="0"/>
              <a:t> in the Common namespace is responsible for creating, updating and deleting device schema</a:t>
            </a:r>
          </a:p>
          <a:p>
            <a:r>
              <a:rPr lang="en-NZ" b="1" dirty="0"/>
              <a:t>Blob &amp; Table Storage</a:t>
            </a:r>
          </a:p>
          <a:p>
            <a:pPr marL="812800" lvl="1" indent="-457200"/>
            <a:r>
              <a:rPr lang="en-NZ" dirty="0"/>
              <a:t>Blobs store telemetry data from Azure Streaming Analytics, Tables store Rules</a:t>
            </a:r>
          </a:p>
          <a:p>
            <a:pPr marL="812800" lvl="1" indent="-457200"/>
            <a:r>
              <a:rPr lang="en-NZ" i="1" dirty="0"/>
              <a:t>BlobStorageHelper </a:t>
            </a:r>
            <a:r>
              <a:rPr lang="en-NZ" dirty="0"/>
              <a:t>in the Common namespace is used to load Blob items and other heavily used functions</a:t>
            </a:r>
          </a:p>
          <a:p>
            <a:r>
              <a:rPr lang="en-NZ" sz="2600" b="1" dirty="0"/>
              <a:t>IoT Hub</a:t>
            </a:r>
          </a:p>
          <a:p>
            <a:pPr marL="812800" lvl="1" indent="-457200"/>
            <a:r>
              <a:rPr lang="en-NZ" dirty="0"/>
              <a:t>Used to perform multiple tasks such as device administration and messaging</a:t>
            </a:r>
          </a:p>
          <a:p>
            <a:pPr marL="812800" lvl="1" indent="-457200"/>
            <a:r>
              <a:rPr lang="en-NZ" i="1" dirty="0"/>
              <a:t>IoTHubRepository </a:t>
            </a:r>
            <a:r>
              <a:rPr lang="en-NZ" dirty="0"/>
              <a:t>uses the IoT Hub endpoints to manage devices</a:t>
            </a:r>
          </a:p>
          <a:p>
            <a:r>
              <a:rPr lang="en-NZ" sz="2600" b="1" dirty="0"/>
              <a:t>Authentication</a:t>
            </a:r>
          </a:p>
          <a:p>
            <a:pPr marL="812800" lvl="1" indent="-457200"/>
            <a:r>
              <a:rPr lang="en-NZ" dirty="0"/>
              <a:t>Web project uses OWIN pipeline to Authenticate against </a:t>
            </a:r>
            <a:r>
              <a:rPr lang="en-NZ" i="1" dirty="0" err="1"/>
              <a:t>WsFederation</a:t>
            </a:r>
            <a:endParaRPr lang="en-NZ" i="1" dirty="0"/>
          </a:p>
          <a:p>
            <a:pPr marL="228600" indent="-457200">
              <a:buFont typeface="Arial" panose="020B0604020202020204" pitchFamily="34" charset="0"/>
              <a:buChar char="•"/>
            </a:pPr>
            <a:endParaRPr lang="en-NZ" i="1" dirty="0"/>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spTree>
    <p:extLst>
      <p:ext uri="{BB962C8B-B14F-4D97-AF65-F5344CB8AC3E}">
        <p14:creationId xmlns:p14="http://schemas.microsoft.com/office/powerpoint/2010/main" val="36824391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Extend or Bespoke?</a:t>
            </a:r>
          </a:p>
        </p:txBody>
      </p:sp>
      <p:sp>
        <p:nvSpPr>
          <p:cNvPr id="4" name="Content Placeholder 3"/>
          <p:cNvSpPr>
            <a:spLocks noGrp="1"/>
          </p:cNvSpPr>
          <p:nvPr>
            <p:ph sz="quarter" idx="10"/>
          </p:nvPr>
        </p:nvSpPr>
        <p:spPr>
          <a:xfrm>
            <a:off x="112274" y="1409048"/>
            <a:ext cx="11913822" cy="6300186"/>
          </a:xfrm>
        </p:spPr>
        <p:txBody>
          <a:bodyPr/>
          <a:lstStyle/>
          <a:p>
            <a:r>
              <a:rPr lang="en-NZ" sz="2600" b="1" dirty="0"/>
              <a:t>Considerations</a:t>
            </a:r>
          </a:p>
          <a:p>
            <a:pPr marL="812800" lvl="1" indent="-457200"/>
            <a:r>
              <a:rPr lang="en-NZ" dirty="0"/>
              <a:t>What physical devices will you be using?</a:t>
            </a:r>
          </a:p>
          <a:p>
            <a:pPr marL="812800" lvl="1" indent="-457200"/>
            <a:r>
              <a:rPr lang="en-NZ" dirty="0"/>
              <a:t>How often will your device schema change?</a:t>
            </a:r>
          </a:p>
          <a:p>
            <a:pPr marL="812800" lvl="1" indent="-457200"/>
            <a:r>
              <a:rPr lang="en-NZ" dirty="0"/>
              <a:t>Are external analytics necessary?</a:t>
            </a:r>
          </a:p>
          <a:p>
            <a:pPr marL="812800" lvl="1" indent="-457200"/>
            <a:r>
              <a:rPr lang="en-NZ" dirty="0"/>
              <a:t>What type of Alarms/Rules/Actions will you require?</a:t>
            </a:r>
          </a:p>
          <a:p>
            <a:pPr marL="812800" lvl="1" indent="-457200"/>
            <a:r>
              <a:rPr lang="en-NZ" dirty="0"/>
              <a:t>How will you display real-time state of devices?</a:t>
            </a:r>
          </a:p>
          <a:p>
            <a:r>
              <a:rPr lang="en-NZ" sz="2600" b="1" dirty="0"/>
              <a:t>Extension Points</a:t>
            </a:r>
          </a:p>
          <a:p>
            <a:pPr marL="812800" lvl="1" indent="-457200"/>
            <a:r>
              <a:rPr lang="en-NZ" dirty="0"/>
              <a:t>Extending dynamic schema of devices to hold more metadata</a:t>
            </a:r>
          </a:p>
          <a:p>
            <a:pPr marL="812800" lvl="1" indent="-457200"/>
            <a:r>
              <a:rPr lang="en-NZ" dirty="0"/>
              <a:t>Adding additional rules and actions</a:t>
            </a:r>
          </a:p>
          <a:p>
            <a:pPr marL="812800" lvl="1" indent="-457200"/>
            <a:r>
              <a:rPr lang="en-NZ" dirty="0"/>
              <a:t>Displaying more metrics in the dashboard</a:t>
            </a:r>
          </a:p>
          <a:p>
            <a:pPr marL="812800" lvl="1" indent="-457200"/>
            <a:r>
              <a:rPr lang="en-NZ" dirty="0"/>
              <a:t>Creating more commands for your devices</a:t>
            </a:r>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spTree>
    <p:extLst>
      <p:ext uri="{BB962C8B-B14F-4D97-AF65-F5344CB8AC3E}">
        <p14:creationId xmlns:p14="http://schemas.microsoft.com/office/powerpoint/2010/main" val="3107960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SDK</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a:t>
            </a:r>
          </a:p>
        </p:txBody>
      </p:sp>
      <p:sp>
        <p:nvSpPr>
          <p:cNvPr id="3" name="Content Placeholder 2"/>
          <p:cNvSpPr>
            <a:spLocks noGrp="1"/>
          </p:cNvSpPr>
          <p:nvPr>
            <p:ph sz="quarter" idx="10"/>
          </p:nvPr>
        </p:nvSpPr>
        <p:spPr>
          <a:xfrm>
            <a:off x="274638" y="1697062"/>
            <a:ext cx="10972800" cy="3905685"/>
          </a:xfrm>
        </p:spPr>
        <p:txBody>
          <a:bodyPr/>
          <a:lstStyle/>
          <a:p>
            <a:r>
              <a:rPr lang="en-NZ" dirty="0"/>
              <a:t>SDK and agent libraries easily accessible in GitHub</a:t>
            </a:r>
          </a:p>
          <a:p>
            <a:r>
              <a:rPr lang="en-NZ" dirty="0"/>
              <a:t>Cross platform support – choose OS, platform and language</a:t>
            </a:r>
          </a:p>
          <a:p>
            <a:r>
              <a:rPr lang="en-NZ" dirty="0"/>
              <a:t>Device support with IP and access control capabilities</a:t>
            </a:r>
          </a:p>
          <a:p>
            <a:r>
              <a:rPr lang="en-NZ" dirty="0"/>
              <a:t>Connect IP and non-IP devices via gateway and field protocols</a:t>
            </a:r>
          </a:p>
          <a:p>
            <a:r>
              <a:rPr lang="en-NZ" dirty="0"/>
              <a:t>Open source framework to accommodate development of custom agents for devices</a:t>
            </a:r>
          </a:p>
          <a:p>
            <a:r>
              <a:rPr lang="en-US" dirty="0"/>
              <a:t>Simple and secure D2C and C2D connectivity for messaging, device management and command and control</a:t>
            </a:r>
          </a:p>
          <a:p>
            <a:r>
              <a:rPr lang="en-US" dirty="0"/>
              <a:t>Multiple OS support - </a:t>
            </a:r>
            <a:r>
              <a:rPr lang="pt-BR" dirty="0"/>
              <a:t>RTOS, Linux, Windows, Android, iOS etc</a:t>
            </a:r>
            <a:endParaRPr lang="en-NZ" dirty="0"/>
          </a:p>
        </p:txBody>
      </p:sp>
    </p:spTree>
    <p:extLst>
      <p:ext uri="{BB962C8B-B14F-4D97-AF65-F5344CB8AC3E}">
        <p14:creationId xmlns:p14="http://schemas.microsoft.com/office/powerpoint/2010/main" val="38086546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 </a:t>
            </a:r>
          </a:p>
        </p:txBody>
      </p:sp>
      <p:sp>
        <p:nvSpPr>
          <p:cNvPr id="3" name="Content Placeholder 2"/>
          <p:cNvSpPr>
            <a:spLocks noGrp="1"/>
          </p:cNvSpPr>
          <p:nvPr>
            <p:ph sz="quarter" idx="10"/>
          </p:nvPr>
        </p:nvSpPr>
        <p:spPr>
          <a:xfrm>
            <a:off x="6369784" y="1954970"/>
            <a:ext cx="5792054" cy="4752070"/>
          </a:xfrm>
        </p:spPr>
        <p:txBody>
          <a:bodyPr/>
          <a:lstStyle/>
          <a:p>
            <a:r>
              <a:rPr lang="en-NZ" b="1" dirty="0"/>
              <a:t>C Libraries Supported</a:t>
            </a:r>
          </a:p>
          <a:p>
            <a:pPr lvl="1"/>
            <a:r>
              <a:rPr lang="en-NZ" dirty="0" err="1"/>
              <a:t>Debian</a:t>
            </a:r>
            <a:r>
              <a:rPr lang="en-NZ" dirty="0"/>
              <a:t> Linux (v 7.5) HTTPS, AMQP, MQTT</a:t>
            </a:r>
          </a:p>
          <a:p>
            <a:pPr lvl="1"/>
            <a:r>
              <a:rPr lang="en-NZ" dirty="0"/>
              <a:t>Fedora Linux (v 20) HTTPS, AMQP, MQTT</a:t>
            </a:r>
          </a:p>
          <a:p>
            <a:pPr lvl="1"/>
            <a:r>
              <a:rPr lang="en-NZ" dirty="0" err="1"/>
              <a:t>mbed</a:t>
            </a:r>
            <a:r>
              <a:rPr lang="en-NZ" dirty="0"/>
              <a:t> OS (v 2.0) HTTPS, AMQP</a:t>
            </a:r>
          </a:p>
          <a:p>
            <a:pPr lvl="1"/>
            <a:r>
              <a:rPr lang="en-NZ" dirty="0"/>
              <a:t>Ubuntu Linux (v 14.04) HTTPS, AMQP, MQTT</a:t>
            </a:r>
          </a:p>
          <a:p>
            <a:pPr lvl="1"/>
            <a:r>
              <a:rPr lang="en-NZ" dirty="0"/>
              <a:t>Windows Desktop (7,8,10) HTTPS, AMQP, MQTT</a:t>
            </a:r>
          </a:p>
          <a:p>
            <a:pPr lvl="1"/>
            <a:r>
              <a:rPr lang="en-NZ" dirty="0" err="1"/>
              <a:t>Yocto</a:t>
            </a:r>
            <a:r>
              <a:rPr lang="en-NZ" dirty="0"/>
              <a:t> Linux (v 2.1) HTTPS, AMQP</a:t>
            </a:r>
          </a:p>
          <a:p>
            <a:endParaRPr lang="en-NZ" b="1" dirty="0"/>
          </a:p>
        </p:txBody>
      </p:sp>
      <p:sp>
        <p:nvSpPr>
          <p:cNvPr id="4" name="Content Placeholder 2"/>
          <p:cNvSpPr txBox="1">
            <a:spLocks/>
          </p:cNvSpPr>
          <p:nvPr/>
        </p:nvSpPr>
        <p:spPr>
          <a:xfrm>
            <a:off x="426720" y="1954970"/>
            <a:ext cx="5792054" cy="47428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b="1" dirty="0"/>
              <a:t>Operating Systems Supported</a:t>
            </a:r>
          </a:p>
          <a:p>
            <a:pPr lvl="1"/>
            <a:r>
              <a:rPr lang="en-NZ" dirty="0" err="1"/>
              <a:t>Debian</a:t>
            </a:r>
            <a:r>
              <a:rPr lang="en-NZ" dirty="0"/>
              <a:t> Linux (v 7.5)</a:t>
            </a:r>
          </a:p>
          <a:p>
            <a:pPr lvl="1"/>
            <a:r>
              <a:rPr lang="en-NZ" dirty="0"/>
              <a:t>Fedora Linux (v 20)</a:t>
            </a:r>
          </a:p>
          <a:p>
            <a:pPr lvl="1"/>
            <a:r>
              <a:rPr lang="en-NZ" dirty="0" err="1"/>
              <a:t>mbed</a:t>
            </a:r>
            <a:r>
              <a:rPr lang="en-NZ" dirty="0"/>
              <a:t> OS (v 2.0)</a:t>
            </a:r>
          </a:p>
          <a:p>
            <a:pPr lvl="1"/>
            <a:r>
              <a:rPr lang="en-NZ" dirty="0" err="1"/>
              <a:t>Raspbian</a:t>
            </a:r>
            <a:r>
              <a:rPr lang="en-NZ" dirty="0"/>
              <a:t> Linux (v 3.18)</a:t>
            </a:r>
          </a:p>
          <a:p>
            <a:pPr lvl="1"/>
            <a:r>
              <a:rPr lang="en-NZ" dirty="0" err="1"/>
              <a:t>Ubantu</a:t>
            </a:r>
            <a:r>
              <a:rPr lang="en-NZ" dirty="0"/>
              <a:t> Linux (v 14.04)</a:t>
            </a:r>
          </a:p>
          <a:p>
            <a:pPr lvl="1"/>
            <a:r>
              <a:rPr lang="en-NZ" dirty="0"/>
              <a:t>Windows Desktop (7, 8, 10)</a:t>
            </a:r>
          </a:p>
          <a:p>
            <a:pPr lvl="1"/>
            <a:r>
              <a:rPr lang="en-NZ" dirty="0"/>
              <a:t>Windows </a:t>
            </a:r>
            <a:r>
              <a:rPr lang="en-NZ" dirty="0" err="1"/>
              <a:t>IoT</a:t>
            </a:r>
            <a:r>
              <a:rPr lang="en-NZ" dirty="0"/>
              <a:t> Core (v 10)</a:t>
            </a:r>
          </a:p>
          <a:p>
            <a:pPr lvl="1"/>
            <a:r>
              <a:rPr lang="en-NZ" dirty="0"/>
              <a:t>Windows Server (v 2012 R2)</a:t>
            </a:r>
          </a:p>
          <a:p>
            <a:pPr lvl="1"/>
            <a:r>
              <a:rPr lang="en-NZ" dirty="0" err="1"/>
              <a:t>Yocto</a:t>
            </a:r>
            <a:r>
              <a:rPr lang="en-NZ" dirty="0"/>
              <a:t> Linux (v 2.1)</a:t>
            </a:r>
          </a:p>
          <a:p>
            <a:endParaRPr lang="en-NZ" dirty="0"/>
          </a:p>
        </p:txBody>
      </p:sp>
    </p:spTree>
    <p:extLst>
      <p:ext uri="{BB962C8B-B14F-4D97-AF65-F5344CB8AC3E}">
        <p14:creationId xmlns:p14="http://schemas.microsoft.com/office/powerpoint/2010/main" val="6508317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Service</a:t>
            </a:r>
          </a:p>
        </p:txBody>
      </p:sp>
      <p:sp>
        <p:nvSpPr>
          <p:cNvPr id="3" name="Content Placeholder 2"/>
          <p:cNvSpPr>
            <a:spLocks noGrp="1"/>
          </p:cNvSpPr>
          <p:nvPr>
            <p:ph sz="quarter" idx="10"/>
          </p:nvPr>
        </p:nvSpPr>
        <p:spPr>
          <a:xfrm>
            <a:off x="274638" y="1697062"/>
            <a:ext cx="10972800" cy="5961632"/>
          </a:xfrm>
        </p:spPr>
        <p:txBody>
          <a:bodyPr/>
          <a:lstStyle/>
          <a:p>
            <a:r>
              <a:rPr lang="en-NZ" b="1" dirty="0"/>
              <a:t>Node.js library</a:t>
            </a:r>
          </a:p>
          <a:p>
            <a:pPr lvl="1"/>
            <a:r>
              <a:rPr lang="en-US" dirty="0"/>
              <a:t>Node.js (v 4.1.0) </a:t>
            </a:r>
            <a:r>
              <a:rPr lang="en-US" i="1" dirty="0"/>
              <a:t>HTTPS</a:t>
            </a:r>
          </a:p>
          <a:p>
            <a:r>
              <a:rPr lang="en-US" b="1" dirty="0"/>
              <a:t>Java library:</a:t>
            </a:r>
          </a:p>
          <a:p>
            <a:pPr lvl="1"/>
            <a:r>
              <a:rPr lang="en-US" dirty="0"/>
              <a:t>Java (v 1.7) </a:t>
            </a:r>
            <a:r>
              <a:rPr lang="en-US" i="1" dirty="0"/>
              <a:t>HTTPS, AMQP</a:t>
            </a:r>
          </a:p>
          <a:p>
            <a:pPr lvl="1"/>
            <a:r>
              <a:rPr lang="en-US" dirty="0"/>
              <a:t>Java (v 1.8) </a:t>
            </a:r>
            <a:r>
              <a:rPr lang="en-US" i="1" dirty="0"/>
              <a:t>HTTPS, AMQP</a:t>
            </a:r>
          </a:p>
          <a:p>
            <a:r>
              <a:rPr lang="en-US" b="1" dirty="0"/>
              <a:t>C# libraries supported:</a:t>
            </a:r>
          </a:p>
          <a:p>
            <a:pPr lvl="1"/>
            <a:r>
              <a:rPr lang="en-US" dirty="0"/>
              <a:t>Windows Desktop (7,8,10) </a:t>
            </a:r>
            <a:r>
              <a:rPr lang="en-US" i="1" dirty="0"/>
              <a:t>HTTPS, AMQP</a:t>
            </a:r>
          </a:p>
          <a:p>
            <a:pPr lvl="1"/>
            <a:r>
              <a:rPr lang="en-US" dirty="0"/>
              <a:t>Windows </a:t>
            </a:r>
            <a:r>
              <a:rPr lang="en-US" dirty="0" err="1"/>
              <a:t>IoT</a:t>
            </a:r>
            <a:r>
              <a:rPr lang="en-US" dirty="0"/>
              <a:t> Core (10) </a:t>
            </a:r>
            <a:r>
              <a:rPr lang="en-US" i="1" dirty="0"/>
              <a:t>HTTPS</a:t>
            </a:r>
          </a:p>
          <a:p>
            <a:pPr marL="342900" lvl="1" indent="0">
              <a:buNone/>
            </a:pPr>
            <a:endParaRPr lang="en-US" dirty="0"/>
          </a:p>
          <a:p>
            <a:pPr marL="342900" lvl="1" indent="0">
              <a:buNone/>
            </a:pPr>
            <a:r>
              <a:rPr lang="en-US" u="sng" dirty="0"/>
              <a:t>Managed agent code requires .NET framework 4.5</a:t>
            </a:r>
          </a:p>
          <a:p>
            <a:pPr marL="342900" lvl="1" indent="0">
              <a:buNone/>
            </a:pPr>
            <a:endParaRPr lang="en-US" dirty="0"/>
          </a:p>
          <a:p>
            <a:endParaRPr lang="en-US" dirty="0"/>
          </a:p>
          <a:p>
            <a:pPr marL="342900" lvl="1" indent="0">
              <a:buNone/>
            </a:pPr>
            <a:endParaRPr lang="en-US" dirty="0"/>
          </a:p>
          <a:p>
            <a:pPr marL="101600" indent="0">
              <a:buNone/>
            </a:pPr>
            <a:endParaRPr lang="en-NZ" dirty="0"/>
          </a:p>
        </p:txBody>
      </p:sp>
    </p:spTree>
    <p:extLst>
      <p:ext uri="{BB962C8B-B14F-4D97-AF65-F5344CB8AC3E}">
        <p14:creationId xmlns:p14="http://schemas.microsoft.com/office/powerpoint/2010/main" val="42869575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Management</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4013406"/>
          </a:xfrm>
        </p:spPr>
        <p:txBody>
          <a:bodyPr/>
          <a:lstStyle/>
          <a:p>
            <a:r>
              <a:rPr lang="en-US" b="1" dirty="0"/>
              <a:t>Devices</a:t>
            </a:r>
          </a:p>
          <a:p>
            <a:pPr lvl="1"/>
            <a:r>
              <a:rPr lang="en-US" i="1" dirty="0"/>
              <a:t>Device provisioning</a:t>
            </a:r>
            <a:r>
              <a:rPr lang="en-US" dirty="0"/>
              <a:t> is the process of adding the initial device data to the stores in your solution</a:t>
            </a:r>
          </a:p>
          <a:p>
            <a:pPr lvl="1"/>
            <a:r>
              <a:rPr lang="en-US" dirty="0"/>
              <a:t>As part of the provisioning process, you might need to initialize device-specific data in other solution store</a:t>
            </a:r>
          </a:p>
          <a:p>
            <a:pPr lvl="1"/>
            <a:r>
              <a:rPr lang="en-US" dirty="0"/>
              <a:t>At a minimum, a solution must store device identities and authentication keys</a:t>
            </a:r>
          </a:p>
          <a:p>
            <a:r>
              <a:rPr lang="en-US" b="1" dirty="0"/>
              <a:t>Azure Resource Manager</a:t>
            </a:r>
          </a:p>
          <a:p>
            <a:pPr lvl="1"/>
            <a:r>
              <a:rPr lang="en-US" dirty="0"/>
              <a:t>You can use ARM to create and manage Azure </a:t>
            </a:r>
            <a:r>
              <a:rPr lang="en-US" dirty="0" err="1"/>
              <a:t>IoT</a:t>
            </a:r>
            <a:r>
              <a:rPr lang="en-US" dirty="0"/>
              <a:t> hubs programmatically</a:t>
            </a:r>
          </a:p>
          <a:p>
            <a:pPr lvl="1"/>
            <a:r>
              <a:rPr lang="en-US" dirty="0">
                <a:hlinkClick r:id="rId3"/>
              </a:rPr>
              <a:t>https://msdn.microsoft.com/en-us/library/mt589014.aspx</a:t>
            </a:r>
            <a:r>
              <a:rPr lang="en-US" dirty="0"/>
              <a:t> </a:t>
            </a:r>
          </a:p>
        </p:txBody>
      </p:sp>
    </p:spTree>
    <p:extLst>
      <p:ext uri="{BB962C8B-B14F-4D97-AF65-F5344CB8AC3E}">
        <p14:creationId xmlns:p14="http://schemas.microsoft.com/office/powerpoint/2010/main" val="38888103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39" y="150393"/>
            <a:ext cx="10452554" cy="1351952"/>
          </a:xfrm>
        </p:spPr>
        <p:txBody>
          <a:bodyPr/>
          <a:lstStyle/>
          <a:p>
            <a:r>
              <a:rPr lang="en-US" dirty="0"/>
              <a:t>Considerations - Field Gateways</a:t>
            </a:r>
          </a:p>
        </p:txBody>
      </p:sp>
      <p:sp>
        <p:nvSpPr>
          <p:cNvPr id="3" name="Content Placeholder 2"/>
          <p:cNvSpPr>
            <a:spLocks noGrp="1"/>
          </p:cNvSpPr>
          <p:nvPr>
            <p:ph idx="1"/>
          </p:nvPr>
        </p:nvSpPr>
        <p:spPr>
          <a:xfrm>
            <a:off x="6284035" y="1861968"/>
            <a:ext cx="6065980" cy="4437962"/>
          </a:xfrm>
        </p:spPr>
        <p:txBody>
          <a:bodyPr>
            <a:normAutofit/>
          </a:bodyPr>
          <a:lstStyle/>
          <a:p>
            <a:r>
              <a:rPr lang="en-US" dirty="0"/>
              <a:t>Communication assistance </a:t>
            </a:r>
          </a:p>
          <a:p>
            <a:pPr lvl="1"/>
            <a:r>
              <a:rPr lang="en-US" dirty="0"/>
              <a:t>Secure data flows edge &lt;-&gt; cloud</a:t>
            </a:r>
          </a:p>
          <a:p>
            <a:pPr lvl="1"/>
            <a:r>
              <a:rPr lang="en-US" dirty="0"/>
              <a:t>Protocol translation</a:t>
            </a:r>
          </a:p>
          <a:p>
            <a:pPr lvl="1"/>
            <a:r>
              <a:rPr lang="en-US" dirty="0"/>
              <a:t>Data buffering</a:t>
            </a:r>
          </a:p>
          <a:p>
            <a:r>
              <a:rPr lang="en-US" dirty="0"/>
              <a:t>Manage connectivity cost</a:t>
            </a:r>
          </a:p>
          <a:p>
            <a:pPr lvl="1"/>
            <a:r>
              <a:rPr lang="en-US" dirty="0"/>
              <a:t>Data filtering</a:t>
            </a:r>
          </a:p>
          <a:p>
            <a:pPr lvl="1"/>
            <a:r>
              <a:rPr lang="en-US" dirty="0"/>
              <a:t>Data batching/aggregation </a:t>
            </a:r>
          </a:p>
          <a:p>
            <a:pPr marL="233149" lvl="1">
              <a:spcBef>
                <a:spcPts val="1020"/>
              </a:spcBef>
            </a:pPr>
            <a:r>
              <a:rPr lang="en-US" sz="2856" dirty="0"/>
              <a:t>Device management</a:t>
            </a:r>
          </a:p>
          <a:p>
            <a:pPr lvl="1"/>
            <a:r>
              <a:rPr lang="en-US" dirty="0"/>
              <a:t>Provisioning</a:t>
            </a:r>
          </a:p>
          <a:p>
            <a:pPr lvl="1"/>
            <a:r>
              <a:rPr lang="en-US" dirty="0"/>
              <a:t>Updates</a:t>
            </a:r>
          </a:p>
          <a:p>
            <a:endParaRPr lang="en-US" dirty="0"/>
          </a:p>
          <a:p>
            <a:endParaRPr lang="en-US" dirty="0"/>
          </a:p>
        </p:txBody>
      </p:sp>
      <p:pic>
        <p:nvPicPr>
          <p:cNvPr id="7" name="Picture 6"/>
          <p:cNvPicPr>
            <a:picLocks noChangeAspect="1"/>
          </p:cNvPicPr>
          <p:nvPr/>
        </p:nvPicPr>
        <p:blipFill>
          <a:blip r:embed="rId3"/>
          <a:stretch>
            <a:fillRect/>
          </a:stretch>
        </p:blipFill>
        <p:spPr>
          <a:xfrm>
            <a:off x="436739" y="1502344"/>
            <a:ext cx="5781498" cy="4928617"/>
          </a:xfrm>
          <a:prstGeom prst="rect">
            <a:avLst/>
          </a:prstGeom>
        </p:spPr>
      </p:pic>
    </p:spTree>
    <p:extLst>
      <p:ext uri="{BB962C8B-B14F-4D97-AF65-F5344CB8AC3E}">
        <p14:creationId xmlns:p14="http://schemas.microsoft.com/office/powerpoint/2010/main" val="2492157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5318379"/>
          </a:xfrm>
        </p:spPr>
        <p:txBody>
          <a:bodyPr/>
          <a:lstStyle/>
          <a:p>
            <a:r>
              <a:rPr lang="en-US" b="1" dirty="0"/>
              <a:t>Identity Registry</a:t>
            </a:r>
          </a:p>
          <a:p>
            <a:pPr lvl="1"/>
            <a:r>
              <a:rPr lang="en-US" dirty="0"/>
              <a:t>Each </a:t>
            </a:r>
            <a:r>
              <a:rPr lang="en-US" dirty="0" err="1"/>
              <a:t>IoT</a:t>
            </a:r>
            <a:r>
              <a:rPr lang="en-US" dirty="0"/>
              <a:t> hub has a device identity registry that you can use to create per-device resources in the service</a:t>
            </a:r>
          </a:p>
          <a:p>
            <a:pPr lvl="1"/>
            <a:r>
              <a:rPr lang="en-US" dirty="0"/>
              <a:t>Does not contain any application metadata</a:t>
            </a:r>
          </a:p>
          <a:p>
            <a:pPr lvl="1"/>
            <a:r>
              <a:rPr lang="en-US" dirty="0"/>
              <a:t>Can be accessed like a dictionary using the </a:t>
            </a:r>
            <a:r>
              <a:rPr lang="en-US" b="1" dirty="0" err="1"/>
              <a:t>deviceId</a:t>
            </a:r>
            <a:r>
              <a:rPr lang="en-US" dirty="0"/>
              <a:t> as the key</a:t>
            </a:r>
          </a:p>
          <a:p>
            <a:pPr lvl="1"/>
            <a:r>
              <a:rPr lang="en-NZ" dirty="0"/>
              <a:t>Does not support expressive queries</a:t>
            </a:r>
          </a:p>
          <a:p>
            <a:pPr lvl="1"/>
            <a:r>
              <a:rPr lang="en-NZ" b="1" dirty="0"/>
              <a:t>Operations:</a:t>
            </a:r>
          </a:p>
          <a:p>
            <a:pPr lvl="2"/>
            <a:r>
              <a:rPr lang="en-US" i="1" dirty="0"/>
              <a:t>Create device identity</a:t>
            </a:r>
          </a:p>
          <a:p>
            <a:pPr lvl="2"/>
            <a:r>
              <a:rPr lang="en-US" i="1" dirty="0"/>
              <a:t>Update device identity</a:t>
            </a:r>
          </a:p>
          <a:p>
            <a:pPr lvl="2"/>
            <a:r>
              <a:rPr lang="en-US" i="1" dirty="0"/>
              <a:t>Retrieve device identity by ID</a:t>
            </a:r>
          </a:p>
          <a:p>
            <a:pPr lvl="2"/>
            <a:r>
              <a:rPr lang="en-US" i="1" dirty="0"/>
              <a:t>Delete device identity</a:t>
            </a:r>
          </a:p>
          <a:p>
            <a:pPr lvl="2"/>
            <a:r>
              <a:rPr lang="en-US" i="1" dirty="0"/>
              <a:t>List up to 1000 identities</a:t>
            </a:r>
            <a:br>
              <a:rPr lang="en-NZ" i="1" dirty="0"/>
            </a:br>
            <a:endParaRPr lang="en-US" i="1" dirty="0"/>
          </a:p>
          <a:p>
            <a:endParaRPr lang="en-US" b="1" dirty="0"/>
          </a:p>
        </p:txBody>
      </p:sp>
      <p:sp>
        <p:nvSpPr>
          <p:cNvPr id="2" name="Rectangle 1"/>
          <p:cNvSpPr/>
          <p:nvPr/>
        </p:nvSpPr>
        <p:spPr bwMode="auto">
          <a:xfrm>
            <a:off x="6822831" y="4356251"/>
            <a:ext cx="4703884" cy="1745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901961" y="4422531"/>
            <a:ext cx="4545624"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00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901961" y="5273210"/>
            <a:ext cx="1632439" cy="729761"/>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err="1">
                <a:gradFill>
                  <a:gsLst>
                    <a:gs pos="0">
                      <a:srgbClr val="FFFFFF"/>
                    </a:gs>
                    <a:gs pos="100000">
                      <a:srgbClr val="FFFFFF"/>
                    </a:gs>
                  </a:gsLst>
                  <a:lin ang="5400000" scaled="0"/>
                </a:gradFill>
                <a:ea typeface="Segoe UI" pitchFamily="34" charset="0"/>
                <a:cs typeface="Segoe UI" pitchFamily="34" charset="0"/>
              </a:rPr>
              <a:t>IoT</a:t>
            </a:r>
            <a:r>
              <a:rPr lang="en-NZ" sz="1200" dirty="0">
                <a:gradFill>
                  <a:gsLst>
                    <a:gs pos="0">
                      <a:srgbClr val="FFFFFF"/>
                    </a:gs>
                    <a:gs pos="100000">
                      <a:srgbClr val="FFFFFF"/>
                    </a:gs>
                  </a:gsLst>
                  <a:lin ang="5400000" scaled="0"/>
                </a:gradFill>
                <a:ea typeface="Segoe UI" pitchFamily="34" charset="0"/>
                <a:cs typeface="Segoe UI" pitchFamily="34" charset="0"/>
              </a:rPr>
              <a:t> Hub</a:t>
            </a:r>
          </a:p>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416806" y="5271035"/>
            <a:ext cx="1030780"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60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613530" y="5262288"/>
            <a:ext cx="1717859"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Device Registry</a:t>
            </a:r>
            <a:br>
              <a:rPr lang="en-NZ" sz="1200" dirty="0">
                <a:gradFill>
                  <a:gsLst>
                    <a:gs pos="0">
                      <a:srgbClr val="FFFFFF"/>
                    </a:gs>
                    <a:gs pos="100000">
                      <a:srgbClr val="FFFFFF"/>
                    </a:gs>
                  </a:gsLst>
                  <a:lin ang="5400000" scaled="0"/>
                </a:gradFill>
                <a:ea typeface="Segoe UI" pitchFamily="34" charset="0"/>
                <a:cs typeface="Segoe UI" pitchFamily="34" charset="0"/>
              </a:rPr>
            </a:br>
            <a:r>
              <a:rPr lang="en-NZ" sz="1200" dirty="0">
                <a:gradFill>
                  <a:gsLst>
                    <a:gs pos="0">
                      <a:srgbClr val="FFFFFF"/>
                    </a:gs>
                    <a:gs pos="100000">
                      <a:srgbClr val="FFFFFF"/>
                    </a:gs>
                  </a:gsLst>
                  <a:lin ang="5400000" scaled="0"/>
                </a:gradFill>
                <a:ea typeface="Segoe UI" pitchFamily="34" charset="0"/>
                <a:cs typeface="Segoe UI" pitchFamily="34" charset="0"/>
              </a:rPr>
              <a:t>(EG. </a:t>
            </a:r>
            <a:r>
              <a:rPr lang="en-NZ" sz="1200" dirty="0" err="1">
                <a:gradFill>
                  <a:gsLst>
                    <a:gs pos="0">
                      <a:srgbClr val="FFFFFF"/>
                    </a:gs>
                    <a:gs pos="100000">
                      <a:srgbClr val="FFFFFF"/>
                    </a:gs>
                  </a:gsLst>
                  <a:lin ang="5400000" scaled="0"/>
                </a:gradFill>
                <a:ea typeface="Segoe UI" pitchFamily="34" charset="0"/>
                <a:cs typeface="Segoe UI" pitchFamily="34" charset="0"/>
              </a:rPr>
              <a:t>DocDB</a:t>
            </a:r>
            <a:r>
              <a:rPr lang="en-NZ" sz="120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323444437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Provisioning</a:t>
            </a:r>
          </a:p>
        </p:txBody>
      </p:sp>
      <p:sp>
        <p:nvSpPr>
          <p:cNvPr id="3" name="Content Placeholder 2"/>
          <p:cNvSpPr>
            <a:spLocks noGrp="1"/>
          </p:cNvSpPr>
          <p:nvPr>
            <p:ph sz="quarter" idx="10"/>
          </p:nvPr>
        </p:nvSpPr>
        <p:spPr>
          <a:xfrm>
            <a:off x="274638" y="1697062"/>
            <a:ext cx="10972800" cy="5238357"/>
          </a:xfrm>
        </p:spPr>
        <p:txBody>
          <a:bodyPr/>
          <a:lstStyle/>
          <a:p>
            <a:r>
              <a:rPr lang="en-NZ" b="1" dirty="0"/>
              <a:t>Disabling devices</a:t>
            </a:r>
          </a:p>
          <a:p>
            <a:pPr lvl="1"/>
            <a:r>
              <a:rPr lang="en-US" dirty="0"/>
              <a:t>You can disable devices by updating the </a:t>
            </a:r>
            <a:r>
              <a:rPr lang="en-US" b="1" dirty="0"/>
              <a:t>status</a:t>
            </a:r>
            <a:r>
              <a:rPr lang="en-US" dirty="0"/>
              <a:t> property of an identity in the registry</a:t>
            </a:r>
          </a:p>
          <a:p>
            <a:pPr lvl="1"/>
            <a:r>
              <a:rPr lang="en-US" dirty="0"/>
              <a:t>You would typically do this in two scenarios:</a:t>
            </a:r>
          </a:p>
          <a:p>
            <a:pPr lvl="2"/>
            <a:r>
              <a:rPr lang="en-US" i="1" dirty="0"/>
              <a:t>For any reason, you consider a device is compromised or has become unauthorized</a:t>
            </a:r>
          </a:p>
          <a:p>
            <a:pPr lvl="2"/>
            <a:r>
              <a:rPr lang="en-US" i="1" dirty="0"/>
              <a:t>During a provisioning orchestration process or decommissioning process</a:t>
            </a:r>
          </a:p>
          <a:p>
            <a:pPr marL="571500" lvl="2" indent="0">
              <a:buNone/>
            </a:pPr>
            <a:endParaRPr lang="en-US" dirty="0"/>
          </a:p>
          <a:p>
            <a:r>
              <a:rPr lang="en-US" b="1" dirty="0"/>
              <a:t>Exporting</a:t>
            </a:r>
          </a:p>
          <a:p>
            <a:pPr lvl="1"/>
            <a:r>
              <a:rPr lang="en-US" dirty="0"/>
              <a:t>Exports are long-running jobs that use a customer-supplied blob container to read and write device identity data</a:t>
            </a:r>
          </a:p>
          <a:p>
            <a:pPr lvl="1"/>
            <a:r>
              <a:rPr lang="en-US" dirty="0"/>
              <a:t>You are able to export device identities in bulk from the </a:t>
            </a:r>
            <a:r>
              <a:rPr lang="en-US" dirty="0" err="1"/>
              <a:t>IoT</a:t>
            </a:r>
            <a:r>
              <a:rPr lang="en-US" dirty="0"/>
              <a:t> hubs registry</a:t>
            </a:r>
            <a:br>
              <a:rPr lang="en-US" b="1" dirty="0"/>
            </a:br>
            <a:endParaRPr lang="en-US" b="1" dirty="0"/>
          </a:p>
          <a:p>
            <a:pPr marL="571500" lvl="2" indent="0">
              <a:buNone/>
            </a:pPr>
            <a:br>
              <a:rPr lang="en-NZ" dirty="0"/>
            </a:br>
            <a:endParaRPr lang="en-NZ" dirty="0"/>
          </a:p>
        </p:txBody>
      </p:sp>
    </p:spTree>
    <p:extLst>
      <p:ext uri="{BB962C8B-B14F-4D97-AF65-F5344CB8AC3E}">
        <p14:creationId xmlns:p14="http://schemas.microsoft.com/office/powerpoint/2010/main" val="27527815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74638" y="1697062"/>
            <a:ext cx="10972800" cy="4973669"/>
          </a:xfrm>
        </p:spPr>
        <p:txBody>
          <a:bodyPr/>
          <a:lstStyle/>
          <a:p>
            <a:r>
              <a:rPr lang="en-US" b="1" dirty="0"/>
              <a:t>Device Registry</a:t>
            </a:r>
          </a:p>
          <a:p>
            <a:pPr lvl="1"/>
            <a:r>
              <a:rPr lang="en-US" dirty="0"/>
              <a:t>Provides the ability to add application-specific metadata to your devices</a:t>
            </a:r>
          </a:p>
          <a:p>
            <a:pPr lvl="1"/>
            <a:r>
              <a:rPr lang="en-NZ" dirty="0"/>
              <a:t>Use a per-device authentication model</a:t>
            </a:r>
          </a:p>
          <a:p>
            <a:pPr lvl="1"/>
            <a:r>
              <a:rPr lang="en-US" dirty="0"/>
              <a:t>The device registry serves as a consistent view of device data</a:t>
            </a:r>
          </a:p>
          <a:p>
            <a:pPr lvl="1"/>
            <a:r>
              <a:rPr lang="en-US" dirty="0"/>
              <a:t>Typically stored in </a:t>
            </a:r>
            <a:r>
              <a:rPr lang="en-US" dirty="0" err="1"/>
              <a:t>DocDB</a:t>
            </a:r>
            <a:r>
              <a:rPr lang="en-US" dirty="0"/>
              <a:t>, SQL DB, or similar</a:t>
            </a:r>
          </a:p>
          <a:p>
            <a:pPr lvl="1"/>
            <a:endParaRPr lang="en-NZ" dirty="0"/>
          </a:p>
          <a:p>
            <a:pPr lvl="1"/>
            <a:endParaRPr lang="en-NZ" dirty="0"/>
          </a:p>
          <a:p>
            <a:pPr lvl="1"/>
            <a:endParaRPr lang="en-US" dirty="0"/>
          </a:p>
          <a:p>
            <a:pPr lvl="1"/>
            <a:endParaRPr lang="en-US" dirty="0"/>
          </a:p>
          <a:p>
            <a:pPr marL="342900" lvl="1" indent="0">
              <a:buNone/>
            </a:pPr>
            <a:br>
              <a:rPr lang="en-NZ" i="1" dirty="0"/>
            </a:br>
            <a:endParaRPr lang="en-US" i="1" dirty="0"/>
          </a:p>
          <a:p>
            <a:endParaRPr lang="en-US" b="1" dirty="0"/>
          </a:p>
        </p:txBody>
      </p:sp>
      <p:sp>
        <p:nvSpPr>
          <p:cNvPr id="2" name="Rectangle 1"/>
          <p:cNvSpPr/>
          <p:nvPr/>
        </p:nvSpPr>
        <p:spPr bwMode="auto">
          <a:xfrm>
            <a:off x="6822831" y="4356251"/>
            <a:ext cx="4703884" cy="1745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901961" y="4422531"/>
            <a:ext cx="4545624"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00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901961" y="5273210"/>
            <a:ext cx="1632439" cy="729761"/>
          </a:xfrm>
          <a:prstGeom prst="rect">
            <a:avLst/>
          </a:prstGeom>
          <a:solidFill>
            <a:schemeClr val="tx2">
              <a:lumMod val="75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err="1">
                <a:gradFill>
                  <a:gsLst>
                    <a:gs pos="0">
                      <a:srgbClr val="FFFFFF"/>
                    </a:gs>
                    <a:gs pos="100000">
                      <a:srgbClr val="FFFFFF"/>
                    </a:gs>
                  </a:gsLst>
                  <a:lin ang="5400000" scaled="0"/>
                </a:gradFill>
                <a:ea typeface="Segoe UI" pitchFamily="34" charset="0"/>
                <a:cs typeface="Segoe UI" pitchFamily="34" charset="0"/>
              </a:rPr>
              <a:t>IoT</a:t>
            </a:r>
            <a:r>
              <a:rPr lang="en-NZ" sz="1200" dirty="0">
                <a:gradFill>
                  <a:gsLst>
                    <a:gs pos="0">
                      <a:srgbClr val="FFFFFF"/>
                    </a:gs>
                    <a:gs pos="100000">
                      <a:srgbClr val="FFFFFF"/>
                    </a:gs>
                  </a:gsLst>
                  <a:lin ang="5400000" scaled="0"/>
                </a:gradFill>
                <a:ea typeface="Segoe UI" pitchFamily="34" charset="0"/>
                <a:cs typeface="Segoe UI" pitchFamily="34" charset="0"/>
              </a:rPr>
              <a:t> Hub</a:t>
            </a:r>
          </a:p>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416806" y="5271035"/>
            <a:ext cx="1030780" cy="72976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60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613530" y="5262288"/>
            <a:ext cx="1717859" cy="729761"/>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1200" dirty="0">
                <a:gradFill>
                  <a:gsLst>
                    <a:gs pos="0">
                      <a:srgbClr val="FFFFFF"/>
                    </a:gs>
                    <a:gs pos="100000">
                      <a:srgbClr val="FFFFFF"/>
                    </a:gs>
                  </a:gsLst>
                  <a:lin ang="5400000" scaled="0"/>
                </a:gradFill>
                <a:ea typeface="Segoe UI" pitchFamily="34" charset="0"/>
                <a:cs typeface="Segoe UI" pitchFamily="34" charset="0"/>
              </a:rPr>
              <a:t>Device Registry</a:t>
            </a:r>
            <a:br>
              <a:rPr lang="en-NZ" sz="1200" dirty="0">
                <a:gradFill>
                  <a:gsLst>
                    <a:gs pos="0">
                      <a:srgbClr val="FFFFFF"/>
                    </a:gs>
                    <a:gs pos="100000">
                      <a:srgbClr val="FFFFFF"/>
                    </a:gs>
                  </a:gsLst>
                  <a:lin ang="5400000" scaled="0"/>
                </a:gradFill>
                <a:ea typeface="Segoe UI" pitchFamily="34" charset="0"/>
                <a:cs typeface="Segoe UI" pitchFamily="34" charset="0"/>
              </a:rPr>
            </a:br>
            <a:r>
              <a:rPr lang="en-NZ" sz="1200" dirty="0">
                <a:gradFill>
                  <a:gsLst>
                    <a:gs pos="0">
                      <a:srgbClr val="FFFFFF"/>
                    </a:gs>
                    <a:gs pos="100000">
                      <a:srgbClr val="FFFFFF"/>
                    </a:gs>
                  </a:gsLst>
                  <a:lin ang="5400000" scaled="0"/>
                </a:gradFill>
                <a:ea typeface="Segoe UI" pitchFamily="34" charset="0"/>
                <a:cs typeface="Segoe UI" pitchFamily="34" charset="0"/>
              </a:rPr>
              <a:t>(EG. </a:t>
            </a:r>
            <a:r>
              <a:rPr lang="en-NZ" sz="1200" dirty="0" err="1">
                <a:gradFill>
                  <a:gsLst>
                    <a:gs pos="0">
                      <a:srgbClr val="FFFFFF"/>
                    </a:gs>
                    <a:gs pos="100000">
                      <a:srgbClr val="FFFFFF"/>
                    </a:gs>
                  </a:gsLst>
                  <a:lin ang="5400000" scaled="0"/>
                </a:gradFill>
                <a:ea typeface="Segoe UI" pitchFamily="34" charset="0"/>
                <a:cs typeface="Segoe UI" pitchFamily="34" charset="0"/>
              </a:rPr>
              <a:t>DocDB</a:t>
            </a:r>
            <a:r>
              <a:rPr lang="en-NZ" sz="120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11168657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74638" y="1697062"/>
            <a:ext cx="10972800" cy="5306068"/>
          </a:xfrm>
        </p:spPr>
        <p:txBody>
          <a:bodyPr/>
          <a:lstStyle/>
          <a:p>
            <a:r>
              <a:rPr lang="en-NZ" b="1" dirty="0"/>
              <a:t>Transport Security &amp; Authentication</a:t>
            </a:r>
          </a:p>
          <a:p>
            <a:pPr lvl="1"/>
            <a:r>
              <a:rPr lang="en-US" dirty="0"/>
              <a:t>Various </a:t>
            </a:r>
            <a:r>
              <a:rPr lang="en-US" dirty="0" err="1"/>
              <a:t>AuthN</a:t>
            </a:r>
            <a:r>
              <a:rPr lang="en-US" dirty="0"/>
              <a:t> options including certificates and pre-shared keys</a:t>
            </a:r>
          </a:p>
          <a:p>
            <a:pPr lvl="1"/>
            <a:r>
              <a:rPr lang="en-US" dirty="0"/>
              <a:t>The connection established between devices and </a:t>
            </a:r>
            <a:r>
              <a:rPr lang="en-US" dirty="0" err="1"/>
              <a:t>IoT</a:t>
            </a:r>
            <a:r>
              <a:rPr lang="en-US" dirty="0"/>
              <a:t> Hub is TLS (Transport Layer Security) based</a:t>
            </a:r>
          </a:p>
          <a:p>
            <a:pPr lvl="1"/>
            <a:r>
              <a:rPr lang="en-US" dirty="0"/>
              <a:t>Communication is encrypted </a:t>
            </a:r>
          </a:p>
          <a:p>
            <a:pPr lvl="1"/>
            <a:r>
              <a:rPr lang="en-NZ" dirty="0"/>
              <a:t>Server is authenticated using its own X.509 certificate sent to the device during hand shaking</a:t>
            </a:r>
          </a:p>
          <a:p>
            <a:pPr lvl="1"/>
            <a:r>
              <a:rPr lang="en-NZ" dirty="0"/>
              <a:t>Security keys are never sent over the wire- always token/signature based</a:t>
            </a:r>
          </a:p>
          <a:p>
            <a:pPr lvl="1"/>
            <a:endParaRPr lang="en-NZ" dirty="0"/>
          </a:p>
          <a:p>
            <a:pPr marL="558800" indent="-457200"/>
            <a:r>
              <a:rPr lang="en-NZ" b="1" dirty="0"/>
              <a:t>Custom Authentication Options</a:t>
            </a:r>
          </a:p>
          <a:p>
            <a:pPr marL="800100" lvl="1" indent="-457200"/>
            <a:r>
              <a:rPr lang="en-NZ" dirty="0">
                <a:solidFill>
                  <a:schemeClr val="tx1"/>
                </a:solidFill>
              </a:rPr>
              <a:t>Multi-factor Authentication</a:t>
            </a:r>
          </a:p>
          <a:p>
            <a:pPr marL="800100" lvl="1" indent="-457200"/>
            <a:r>
              <a:rPr lang="en-NZ" dirty="0">
                <a:solidFill>
                  <a:schemeClr val="tx1"/>
                </a:solidFill>
              </a:rPr>
              <a:t>Active Directory</a:t>
            </a:r>
          </a:p>
          <a:p>
            <a:pPr lvl="1"/>
            <a:endParaRPr lang="en-NZ" dirty="0"/>
          </a:p>
        </p:txBody>
      </p:sp>
    </p:spTree>
    <p:extLst>
      <p:ext uri="{BB962C8B-B14F-4D97-AF65-F5344CB8AC3E}">
        <p14:creationId xmlns:p14="http://schemas.microsoft.com/office/powerpoint/2010/main" val="21299130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Security - Authorization</a:t>
            </a:r>
          </a:p>
        </p:txBody>
      </p:sp>
      <p:sp>
        <p:nvSpPr>
          <p:cNvPr id="8" name="Content Placeholder 7"/>
          <p:cNvSpPr>
            <a:spLocks noGrp="1"/>
          </p:cNvSpPr>
          <p:nvPr>
            <p:ph sz="quarter" idx="10"/>
          </p:nvPr>
        </p:nvSpPr>
        <p:spPr/>
        <p:txBody>
          <a:bodyPr>
            <a:normAutofit/>
          </a:bodyPr>
          <a:lstStyle/>
          <a:p>
            <a:r>
              <a:rPr lang="en-US" dirty="0"/>
              <a:t>Service-side Communication</a:t>
            </a:r>
          </a:p>
          <a:p>
            <a:pPr lvl="1"/>
            <a:r>
              <a:rPr lang="en-US" b="1" i="1" dirty="0" err="1"/>
              <a:t>RegistryRead</a:t>
            </a:r>
            <a:r>
              <a:rPr lang="en-US" b="1" i="1" dirty="0"/>
              <a:t> and </a:t>
            </a:r>
            <a:r>
              <a:rPr lang="en-US" b="1" i="1" dirty="0" err="1"/>
              <a:t>RegistryReadWrite</a:t>
            </a:r>
            <a:r>
              <a:rPr lang="en-US" b="1" i="1" dirty="0"/>
              <a:t> </a:t>
            </a:r>
            <a:r>
              <a:rPr lang="en-US" dirty="0"/>
              <a:t>: Grant permissions to the Identity registry</a:t>
            </a:r>
          </a:p>
          <a:p>
            <a:pPr lvl="1"/>
            <a:r>
              <a:rPr lang="en-US" b="1" i="1" dirty="0"/>
              <a:t>Service connect </a:t>
            </a:r>
            <a:r>
              <a:rPr lang="en-US" dirty="0"/>
              <a:t>- Grants access to service-facing </a:t>
            </a:r>
            <a:r>
              <a:rPr lang="en-US" dirty="0" err="1"/>
              <a:t>comms</a:t>
            </a:r>
            <a:r>
              <a:rPr lang="en-US" dirty="0"/>
              <a:t> &amp; monitoring endpoints</a:t>
            </a:r>
          </a:p>
          <a:p>
            <a:r>
              <a:rPr lang="en-US" dirty="0"/>
              <a:t>Device side communication</a:t>
            </a:r>
          </a:p>
          <a:p>
            <a:pPr lvl="1"/>
            <a:r>
              <a:rPr lang="en-US" b="1" i="1" dirty="0"/>
              <a:t>Device Connect </a:t>
            </a:r>
            <a:r>
              <a:rPr lang="en-US" dirty="0"/>
              <a:t>- Grants access to device-facing communication endpoints</a:t>
            </a:r>
          </a:p>
          <a:p>
            <a:pPr lvl="1"/>
            <a:r>
              <a:rPr lang="en-US" b="1" i="1" dirty="0"/>
              <a:t>Device Identity Registry </a:t>
            </a:r>
            <a:r>
              <a:rPr lang="en-US" dirty="0"/>
              <a:t>- Each device identity has a user-specified </a:t>
            </a:r>
            <a:r>
              <a:rPr lang="en-US" dirty="0" err="1"/>
              <a:t>deviceId</a:t>
            </a:r>
            <a:r>
              <a:rPr lang="en-US" dirty="0"/>
              <a:t> with a set of security credentials and status flag to enable/disable connectivity.</a:t>
            </a:r>
          </a:p>
        </p:txBody>
      </p:sp>
    </p:spTree>
    <p:extLst>
      <p:ext uri="{BB962C8B-B14F-4D97-AF65-F5344CB8AC3E}">
        <p14:creationId xmlns:p14="http://schemas.microsoft.com/office/powerpoint/2010/main" val="19482875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74638" y="1697062"/>
            <a:ext cx="10972800" cy="5250668"/>
          </a:xfrm>
        </p:spPr>
        <p:txBody>
          <a:bodyPr/>
          <a:lstStyle/>
          <a:p>
            <a:r>
              <a:rPr lang="en-NZ" b="1" dirty="0"/>
              <a:t>Tokens</a:t>
            </a:r>
          </a:p>
          <a:p>
            <a:pPr lvl="1"/>
            <a:r>
              <a:rPr lang="en-NZ" dirty="0"/>
              <a:t>Security credentials are never sent over the wire; instead use tokens</a:t>
            </a:r>
            <a:endParaRPr lang="en-US" dirty="0"/>
          </a:p>
          <a:p>
            <a:pPr lvl="1"/>
            <a:r>
              <a:rPr lang="en-US" dirty="0"/>
              <a:t>Grants access to endpoints by verifying a token against the shared access policies and device identity registry security credentials</a:t>
            </a:r>
          </a:p>
          <a:p>
            <a:pPr lvl="1"/>
            <a:r>
              <a:rPr lang="en-US" dirty="0"/>
              <a:t>SDKs automatically generate tokens when connecting to the service</a:t>
            </a:r>
            <a:endParaRPr lang="en-NZ" dirty="0"/>
          </a:p>
          <a:p>
            <a:pPr marL="342900" lvl="1" indent="0">
              <a:buNone/>
            </a:pPr>
            <a:endParaRPr lang="en-NZ" sz="1800" b="1" dirty="0">
              <a:latin typeface="Courier New" panose="02070309020205020404" pitchFamily="49" charset="0"/>
              <a:cs typeface="Courier New" panose="02070309020205020404" pitchFamily="49" charset="0"/>
            </a:endParaRPr>
          </a:p>
          <a:p>
            <a:pPr marL="342900" lvl="1" indent="0">
              <a:buNone/>
            </a:pPr>
            <a:r>
              <a:rPr lang="en-NZ" sz="1800" b="1" dirty="0" err="1">
                <a:latin typeface="Courier New" panose="02070309020205020404" pitchFamily="49" charset="0"/>
                <a:cs typeface="Courier New" panose="02070309020205020404" pitchFamily="49" charset="0"/>
              </a:rPr>
              <a:t>SharedAccessSignature</a:t>
            </a:r>
            <a:r>
              <a:rPr lang="en-NZ" sz="1800" b="1" dirty="0">
                <a:latin typeface="Courier New" panose="02070309020205020404" pitchFamily="49" charset="0"/>
                <a:cs typeface="Courier New" panose="02070309020205020404" pitchFamily="49" charset="0"/>
              </a:rPr>
              <a:t> sig={signature-string}&amp;se={expiry}&amp;</a:t>
            </a:r>
            <a:r>
              <a:rPr lang="en-NZ" sz="1800" b="1" dirty="0" err="1">
                <a:latin typeface="Courier New" panose="02070309020205020404" pitchFamily="49" charset="0"/>
                <a:cs typeface="Courier New" panose="02070309020205020404" pitchFamily="49" charset="0"/>
              </a:rPr>
              <a:t>skn</a:t>
            </a:r>
            <a:r>
              <a:rPr lang="en-NZ" sz="1800" b="1" dirty="0">
                <a:latin typeface="Courier New" panose="02070309020205020404" pitchFamily="49" charset="0"/>
                <a:cs typeface="Courier New" panose="02070309020205020404" pitchFamily="49" charset="0"/>
              </a:rPr>
              <a:t>={</a:t>
            </a:r>
            <a:r>
              <a:rPr lang="en-NZ" sz="1800" b="1" dirty="0" err="1">
                <a:latin typeface="Courier New" panose="02070309020205020404" pitchFamily="49" charset="0"/>
                <a:cs typeface="Courier New" panose="02070309020205020404" pitchFamily="49" charset="0"/>
              </a:rPr>
              <a:t>policyName</a:t>
            </a:r>
            <a:r>
              <a:rPr lang="en-NZ" sz="1800" b="1" dirty="0">
                <a:latin typeface="Courier New" panose="02070309020205020404" pitchFamily="49" charset="0"/>
                <a:cs typeface="Courier New" panose="02070309020205020404" pitchFamily="49" charset="0"/>
              </a:rPr>
              <a:t>}&amp;</a:t>
            </a:r>
            <a:r>
              <a:rPr lang="en-NZ" sz="1800" b="1" dirty="0" err="1">
                <a:latin typeface="Courier New" panose="02070309020205020404" pitchFamily="49" charset="0"/>
                <a:cs typeface="Courier New" panose="02070309020205020404" pitchFamily="49" charset="0"/>
              </a:rPr>
              <a:t>sr</a:t>
            </a:r>
            <a:r>
              <a:rPr lang="en-NZ" sz="1800" b="1" dirty="0">
                <a:latin typeface="Courier New" panose="02070309020205020404" pitchFamily="49" charset="0"/>
                <a:cs typeface="Courier New" panose="02070309020205020404" pitchFamily="49" charset="0"/>
              </a:rPr>
              <a:t>={URL-encoded-</a:t>
            </a:r>
            <a:r>
              <a:rPr lang="en-NZ" sz="1800" b="1" dirty="0" err="1">
                <a:latin typeface="Courier New" panose="02070309020205020404" pitchFamily="49" charset="0"/>
                <a:cs typeface="Courier New" panose="02070309020205020404" pitchFamily="49" charset="0"/>
              </a:rPr>
              <a:t>resourceURI</a:t>
            </a:r>
            <a:r>
              <a:rPr lang="en-NZ" sz="1800" b="1" dirty="0">
                <a:latin typeface="Courier New" panose="02070309020205020404" pitchFamily="49" charset="0"/>
                <a:cs typeface="Courier New" panose="02070309020205020404" pitchFamily="49" charset="0"/>
              </a:rPr>
              <a:t>}</a:t>
            </a:r>
          </a:p>
          <a:p>
            <a:pPr lvl="1"/>
            <a:endParaRPr lang="en-NZ" sz="1800" b="1" dirty="0">
              <a:latin typeface="Courier New" panose="02070309020205020404" pitchFamily="49" charset="0"/>
              <a:cs typeface="Courier New" panose="02070309020205020404" pitchFamily="49" charset="0"/>
            </a:endParaRPr>
          </a:p>
          <a:p>
            <a:r>
              <a:rPr lang="en-NZ" b="1" dirty="0"/>
              <a:t>Protocol Specifics</a:t>
            </a:r>
          </a:p>
          <a:p>
            <a:pPr marL="800100" lvl="1" indent="-457200"/>
            <a:r>
              <a:rPr lang="en-NZ" dirty="0"/>
              <a:t>AMQP and HTTP transfer tokens in different ways</a:t>
            </a:r>
          </a:p>
          <a:p>
            <a:pPr marL="800100" lvl="1" indent="-457200"/>
            <a:r>
              <a:rPr lang="en-US" dirty="0"/>
              <a:t>HTTP implements authentication by including a valid token in the Authorization request header</a:t>
            </a:r>
          </a:p>
          <a:p>
            <a:pPr marL="800100" lvl="1" indent="-457200"/>
            <a:r>
              <a:rPr lang="en-US" dirty="0"/>
              <a:t>AMQP supports both SASL PLAIN and AMQP Claims-Based-Security.</a:t>
            </a:r>
            <a:endParaRPr lang="en-NZ" dirty="0"/>
          </a:p>
        </p:txBody>
      </p:sp>
    </p:spTree>
    <p:extLst>
      <p:ext uri="{BB962C8B-B14F-4D97-AF65-F5344CB8AC3E}">
        <p14:creationId xmlns:p14="http://schemas.microsoft.com/office/powerpoint/2010/main" val="83416993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Configuration Options</a:t>
            </a:r>
          </a:p>
        </p:txBody>
      </p:sp>
      <p:sp>
        <p:nvSpPr>
          <p:cNvPr id="3" name="Content Placeholder 2"/>
          <p:cNvSpPr>
            <a:spLocks noGrp="1"/>
          </p:cNvSpPr>
          <p:nvPr>
            <p:ph sz="quarter" idx="10"/>
          </p:nvPr>
        </p:nvSpPr>
        <p:spPr>
          <a:xfrm>
            <a:off x="274638" y="1697062"/>
            <a:ext cx="10972800" cy="5284524"/>
          </a:xfrm>
        </p:spPr>
        <p:txBody>
          <a:bodyPr/>
          <a:lstStyle/>
          <a:p>
            <a:r>
              <a:rPr lang="en-NZ" b="1" dirty="0"/>
              <a:t>Management Portal</a:t>
            </a:r>
          </a:p>
          <a:p>
            <a:pPr lvl="1"/>
            <a:r>
              <a:rPr lang="en-NZ" dirty="0"/>
              <a:t>Shared Access Policies</a:t>
            </a:r>
          </a:p>
          <a:p>
            <a:pPr lvl="2"/>
            <a:r>
              <a:rPr lang="en-NZ" dirty="0"/>
              <a:t>Add or amend existing policies</a:t>
            </a:r>
          </a:p>
          <a:p>
            <a:pPr lvl="1"/>
            <a:r>
              <a:rPr lang="en-NZ" dirty="0"/>
              <a:t>Messaging</a:t>
            </a:r>
          </a:p>
          <a:p>
            <a:pPr lvl="2"/>
            <a:r>
              <a:rPr lang="en-NZ" dirty="0"/>
              <a:t>Change C2D Time To Live and Feedback retention time</a:t>
            </a:r>
          </a:p>
          <a:p>
            <a:pPr lvl="2"/>
            <a:r>
              <a:rPr lang="en-NZ" dirty="0"/>
              <a:t>Update D2C settings such as partitions in the event hub</a:t>
            </a:r>
          </a:p>
          <a:p>
            <a:pPr lvl="2"/>
            <a:r>
              <a:rPr lang="en-NZ" dirty="0"/>
              <a:t>Amend Consumer groups</a:t>
            </a:r>
          </a:p>
          <a:p>
            <a:pPr lvl="1"/>
            <a:r>
              <a:rPr lang="en-NZ" dirty="0"/>
              <a:t>Pricing and Scale</a:t>
            </a:r>
          </a:p>
          <a:p>
            <a:pPr lvl="2"/>
            <a:r>
              <a:rPr lang="en-NZ" dirty="0"/>
              <a:t>Update pricing and scale tier</a:t>
            </a:r>
          </a:p>
          <a:p>
            <a:pPr lvl="2"/>
            <a:r>
              <a:rPr lang="en-NZ" dirty="0"/>
              <a:t>Change </a:t>
            </a:r>
            <a:r>
              <a:rPr lang="en-NZ" dirty="0" err="1"/>
              <a:t>IoT</a:t>
            </a:r>
            <a:r>
              <a:rPr lang="en-NZ" dirty="0"/>
              <a:t> Hub units</a:t>
            </a:r>
          </a:p>
          <a:p>
            <a:pPr lvl="1"/>
            <a:r>
              <a:rPr lang="en-NZ" dirty="0"/>
              <a:t>Users</a:t>
            </a:r>
          </a:p>
          <a:p>
            <a:pPr lvl="2"/>
            <a:r>
              <a:rPr lang="en-NZ" dirty="0"/>
              <a:t>Update Users</a:t>
            </a:r>
          </a:p>
          <a:p>
            <a:pPr lvl="2"/>
            <a:r>
              <a:rPr lang="en-NZ" dirty="0"/>
              <a:t>Amend roles</a:t>
            </a:r>
          </a:p>
          <a:p>
            <a:pPr lvl="1"/>
            <a:endParaRPr lang="en-NZ" dirty="0"/>
          </a:p>
        </p:txBody>
      </p:sp>
      <p:pic>
        <p:nvPicPr>
          <p:cNvPr id="4" name="Picture 3"/>
          <p:cNvPicPr>
            <a:picLocks noChangeAspect="1"/>
          </p:cNvPicPr>
          <p:nvPr/>
        </p:nvPicPr>
        <p:blipFill>
          <a:blip r:embed="rId3"/>
          <a:stretch>
            <a:fillRect/>
          </a:stretch>
        </p:blipFill>
        <p:spPr>
          <a:xfrm>
            <a:off x="8317766" y="1697062"/>
            <a:ext cx="3590925" cy="4276725"/>
          </a:xfrm>
          <a:prstGeom prst="rect">
            <a:avLst/>
          </a:prstGeom>
          <a:ln w="38100">
            <a:solidFill>
              <a:schemeClr val="tx1"/>
            </a:solidFill>
          </a:ln>
        </p:spPr>
      </p:pic>
    </p:spTree>
    <p:extLst>
      <p:ext uri="{BB962C8B-B14F-4D97-AF65-F5344CB8AC3E}">
        <p14:creationId xmlns:p14="http://schemas.microsoft.com/office/powerpoint/2010/main" val="55975587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Scale</a:t>
            </a:r>
          </a:p>
        </p:txBody>
      </p:sp>
      <p:sp>
        <p:nvSpPr>
          <p:cNvPr id="3" name="Content Placeholder 2"/>
          <p:cNvSpPr>
            <a:spLocks noGrp="1"/>
          </p:cNvSpPr>
          <p:nvPr>
            <p:ph sz="quarter" idx="10"/>
          </p:nvPr>
        </p:nvSpPr>
        <p:spPr>
          <a:xfrm>
            <a:off x="274638" y="1697062"/>
            <a:ext cx="6857682" cy="4832092"/>
          </a:xfrm>
        </p:spPr>
        <p:txBody>
          <a:bodyPr/>
          <a:lstStyle/>
          <a:p>
            <a:r>
              <a:rPr lang="en-NZ" sz="2400" b="1" dirty="0"/>
              <a:t>Quotas </a:t>
            </a:r>
          </a:p>
          <a:p>
            <a:pPr lvl="1"/>
            <a:r>
              <a:rPr lang="en-US" sz="2000" dirty="0"/>
              <a:t>Each Azure subscription can have at most 10 </a:t>
            </a:r>
            <a:r>
              <a:rPr lang="en-US" sz="2000" dirty="0" err="1"/>
              <a:t>IoT</a:t>
            </a:r>
            <a:r>
              <a:rPr lang="en-US" sz="2000" dirty="0"/>
              <a:t> hubs (soft limit)</a:t>
            </a:r>
          </a:p>
          <a:p>
            <a:pPr lvl="1"/>
            <a:r>
              <a:rPr lang="en-US" sz="2000" dirty="0"/>
              <a:t>Each </a:t>
            </a:r>
            <a:r>
              <a:rPr lang="en-US" sz="2000" dirty="0" err="1"/>
              <a:t>IoT</a:t>
            </a:r>
            <a:r>
              <a:rPr lang="en-US" sz="2000" dirty="0"/>
              <a:t> hub is provisioned with a certain number of units in a specific SKU (200 units per hub, soft limit)</a:t>
            </a:r>
          </a:p>
          <a:p>
            <a:pPr lvl="1"/>
            <a:r>
              <a:rPr lang="en-US" sz="2000" dirty="0"/>
              <a:t>The SKU and number of units determine the maximum daily quota of messages that you can send, and the maximum number of device identities in the identity registry</a:t>
            </a:r>
          </a:p>
          <a:p>
            <a:r>
              <a:rPr lang="en-US" sz="2400" b="1" dirty="0"/>
              <a:t>Throttling</a:t>
            </a:r>
          </a:p>
          <a:p>
            <a:pPr lvl="1"/>
            <a:r>
              <a:rPr lang="en-US" sz="2000" dirty="0"/>
              <a:t>Operation throttles returns exceptions if throughput limit is violated for too long</a:t>
            </a:r>
          </a:p>
          <a:p>
            <a:pPr lvl="1"/>
            <a:r>
              <a:rPr lang="en-US" sz="2000" dirty="0"/>
              <a:t>It is possible to increase quotas or throttle limits by increasing the number of provisioned units in an </a:t>
            </a:r>
            <a:r>
              <a:rPr lang="en-US" sz="2000" dirty="0" err="1"/>
              <a:t>IoT</a:t>
            </a:r>
            <a:r>
              <a:rPr lang="en-US" sz="2000" dirty="0"/>
              <a:t> hub</a:t>
            </a:r>
          </a:p>
        </p:txBody>
      </p:sp>
      <p:pic>
        <p:nvPicPr>
          <p:cNvPr id="4" name="Picture 3"/>
          <p:cNvPicPr>
            <a:picLocks noChangeAspect="1"/>
          </p:cNvPicPr>
          <p:nvPr/>
        </p:nvPicPr>
        <p:blipFill>
          <a:blip r:embed="rId3"/>
          <a:stretch>
            <a:fillRect/>
          </a:stretch>
        </p:blipFill>
        <p:spPr>
          <a:xfrm>
            <a:off x="7132320" y="1925662"/>
            <a:ext cx="5157663" cy="1762418"/>
          </a:xfrm>
          <a:prstGeom prst="rect">
            <a:avLst/>
          </a:prstGeom>
        </p:spPr>
      </p:pic>
      <p:pic>
        <p:nvPicPr>
          <p:cNvPr id="5" name="Picture 4"/>
          <p:cNvPicPr>
            <a:picLocks noChangeAspect="1"/>
          </p:cNvPicPr>
          <p:nvPr/>
        </p:nvPicPr>
        <p:blipFill>
          <a:blip r:embed="rId4"/>
          <a:stretch>
            <a:fillRect/>
          </a:stretch>
        </p:blipFill>
        <p:spPr>
          <a:xfrm>
            <a:off x="7196392" y="3983566"/>
            <a:ext cx="5029518" cy="2545588"/>
          </a:xfrm>
          <a:prstGeom prst="rect">
            <a:avLst/>
          </a:prstGeom>
        </p:spPr>
      </p:pic>
    </p:spTree>
    <p:extLst>
      <p:ext uri="{BB962C8B-B14F-4D97-AF65-F5344CB8AC3E}">
        <p14:creationId xmlns:p14="http://schemas.microsoft.com/office/powerpoint/2010/main" val="33002660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Development</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13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Development - Device Explorer</a:t>
            </a:r>
          </a:p>
        </p:txBody>
      </p:sp>
      <p:sp>
        <p:nvSpPr>
          <p:cNvPr id="4" name="Content Placeholder 3"/>
          <p:cNvSpPr>
            <a:spLocks noGrp="1"/>
          </p:cNvSpPr>
          <p:nvPr>
            <p:ph sz="quarter" idx="10"/>
          </p:nvPr>
        </p:nvSpPr>
        <p:spPr>
          <a:xfrm>
            <a:off x="274638" y="1697062"/>
            <a:ext cx="6530608" cy="4905958"/>
          </a:xfrm>
        </p:spPr>
        <p:txBody>
          <a:bodyPr/>
          <a:lstStyle/>
          <a:p>
            <a:pPr lvl="0"/>
            <a:r>
              <a:rPr lang="en-NZ" dirty="0"/>
              <a:t>Allows users to browse and amend devices in the </a:t>
            </a:r>
            <a:r>
              <a:rPr lang="en-NZ" dirty="0" err="1"/>
              <a:t>IoT</a:t>
            </a:r>
            <a:r>
              <a:rPr lang="en-NZ" dirty="0"/>
              <a:t> hub</a:t>
            </a:r>
          </a:p>
          <a:p>
            <a:pPr lvl="0"/>
            <a:r>
              <a:rPr lang="en-NZ" dirty="0"/>
              <a:t>Connection created with connection string and has ability to create SAS keys</a:t>
            </a:r>
          </a:p>
          <a:p>
            <a:pPr lvl="0"/>
            <a:r>
              <a:rPr lang="en-NZ" dirty="0"/>
              <a:t>Create/List/Update/Delete devices</a:t>
            </a:r>
          </a:p>
          <a:p>
            <a:pPr lvl="0"/>
            <a:r>
              <a:rPr lang="en-NZ" dirty="0"/>
              <a:t>Monitor data from the </a:t>
            </a:r>
            <a:r>
              <a:rPr lang="en-NZ" dirty="0" err="1"/>
              <a:t>IoT</a:t>
            </a:r>
            <a:r>
              <a:rPr lang="en-NZ" dirty="0"/>
              <a:t> hubs event hub so that you can monitor data flowing to the devices</a:t>
            </a:r>
          </a:p>
          <a:p>
            <a:r>
              <a:rPr lang="en-NZ" dirty="0"/>
              <a:t>Ability to send messages to the device and display an output response.</a:t>
            </a:r>
          </a:p>
          <a:p>
            <a:r>
              <a:rPr lang="en-NZ" dirty="0"/>
              <a:t>Code is in </a:t>
            </a:r>
            <a:r>
              <a:rPr lang="en-NZ" dirty="0" err="1"/>
              <a:t>Github</a:t>
            </a:r>
            <a:r>
              <a:rPr lang="en-NZ" dirty="0"/>
              <a:t>; improve and send a pull request…</a:t>
            </a:r>
          </a:p>
        </p:txBody>
      </p:sp>
      <p:pic>
        <p:nvPicPr>
          <p:cNvPr id="5" name="Picture 4"/>
          <p:cNvPicPr>
            <a:picLocks noChangeAspect="1"/>
          </p:cNvPicPr>
          <p:nvPr/>
        </p:nvPicPr>
        <p:blipFill>
          <a:blip r:embed="rId3"/>
          <a:stretch>
            <a:fillRect/>
          </a:stretch>
        </p:blipFill>
        <p:spPr>
          <a:xfrm>
            <a:off x="7917804" y="1697063"/>
            <a:ext cx="3776424" cy="4774076"/>
          </a:xfrm>
          <a:prstGeom prst="rect">
            <a:avLst/>
          </a:prstGeom>
        </p:spPr>
      </p:pic>
    </p:spTree>
    <p:extLst>
      <p:ext uri="{BB962C8B-B14F-4D97-AF65-F5344CB8AC3E}">
        <p14:creationId xmlns:p14="http://schemas.microsoft.com/office/powerpoint/2010/main" val="3044129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altLang="zh-CN" dirty="0"/>
              <a:t>Introduction to Azure </a:t>
            </a:r>
            <a:r>
              <a:rPr lang="en-US" altLang="zh-CN" dirty="0" err="1"/>
              <a:t>IoT</a:t>
            </a:r>
            <a:r>
              <a:rPr lang="en-US" altLang="zh-CN" dirty="0"/>
              <a:t> Hub</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4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Portal – Rules Example</a:t>
            </a:r>
          </a:p>
        </p:txBody>
      </p:sp>
      <p:sp>
        <p:nvSpPr>
          <p:cNvPr id="4" name="Content Placeholder 3"/>
          <p:cNvSpPr>
            <a:spLocks noGrp="1"/>
          </p:cNvSpPr>
          <p:nvPr>
            <p:ph sz="quarter" idx="10"/>
          </p:nvPr>
        </p:nvSpPr>
        <p:spPr>
          <a:xfrm>
            <a:off x="0" y="1315925"/>
            <a:ext cx="8638186" cy="5050613"/>
          </a:xfrm>
        </p:spPr>
        <p:txBody>
          <a:bodyPr/>
          <a:lstStyle/>
          <a:p>
            <a:pPr marL="342900" lvl="1" indent="0">
              <a:buNone/>
            </a:pPr>
            <a:r>
              <a:rPr lang="en-US" sz="2600" b="1" dirty="0"/>
              <a:t>Retrieving Device Rule Properties</a:t>
            </a:r>
          </a:p>
          <a:p>
            <a:pPr lvl="1"/>
            <a:r>
              <a:rPr lang="en-US" dirty="0"/>
              <a:t>Rules are stored in Azure Table Storage</a:t>
            </a:r>
          </a:p>
          <a:p>
            <a:pPr lvl="1"/>
            <a:r>
              <a:rPr lang="en-US" i="1" dirty="0"/>
              <a:t>DeviceRulesController</a:t>
            </a:r>
            <a:r>
              <a:rPr lang="en-US" dirty="0"/>
              <a:t> is the top level responsible for amending rules</a:t>
            </a:r>
          </a:p>
          <a:p>
            <a:pPr lvl="1"/>
            <a:r>
              <a:rPr lang="en-US" dirty="0"/>
              <a:t>Properties can be retrieved by providing a device and rule id</a:t>
            </a:r>
          </a:p>
          <a:p>
            <a:pPr lvl="1"/>
            <a:r>
              <a:rPr lang="en-US" i="1" dirty="0"/>
              <a:t>DeviceRulesRepository</a:t>
            </a:r>
            <a:r>
              <a:rPr lang="en-US" dirty="0"/>
              <a:t> retrieves and parses rule into a model</a:t>
            </a:r>
          </a:p>
          <a:p>
            <a:pPr lvl="1"/>
            <a:r>
              <a:rPr lang="en-US" dirty="0"/>
              <a:t>Rule CRUD operations can</a:t>
            </a:r>
            <a:br>
              <a:rPr lang="en-US" dirty="0"/>
            </a:br>
            <a:r>
              <a:rPr lang="en-US" dirty="0"/>
              <a:t>be performed from the </a:t>
            </a:r>
            <a:br>
              <a:rPr lang="en-US" dirty="0"/>
            </a:br>
            <a:r>
              <a:rPr lang="en-US" i="1" dirty="0"/>
              <a:t>DeviceRulesRepository</a:t>
            </a:r>
            <a:r>
              <a:rPr lang="en-US" dirty="0"/>
              <a:t> </a:t>
            </a:r>
          </a:p>
          <a:p>
            <a:pPr lvl="1"/>
            <a:endParaRPr lang="en-US" dirty="0"/>
          </a:p>
          <a:p>
            <a:pPr lvl="2"/>
            <a:endParaRPr lang="en-NZ" b="1" dirty="0"/>
          </a:p>
        </p:txBody>
      </p:sp>
      <p:pic>
        <p:nvPicPr>
          <p:cNvPr id="2" name="Picture 1"/>
          <p:cNvPicPr>
            <a:picLocks noChangeAspect="1"/>
          </p:cNvPicPr>
          <p:nvPr/>
        </p:nvPicPr>
        <p:blipFill>
          <a:blip r:embed="rId3"/>
          <a:stretch>
            <a:fillRect/>
          </a:stretch>
        </p:blipFill>
        <p:spPr>
          <a:xfrm>
            <a:off x="4909554" y="4353796"/>
            <a:ext cx="7353300" cy="1619250"/>
          </a:xfrm>
          <a:prstGeom prst="rect">
            <a:avLst/>
          </a:prstGeom>
          <a:ln w="12700">
            <a:solidFill>
              <a:schemeClr val="tx1"/>
            </a:solidFill>
          </a:ln>
        </p:spPr>
      </p:pic>
      <p:sp>
        <p:nvSpPr>
          <p:cNvPr id="5" name="TextBox 4"/>
          <p:cNvSpPr txBox="1"/>
          <p:nvPr/>
        </p:nvSpPr>
        <p:spPr>
          <a:xfrm>
            <a:off x="6285053" y="5973046"/>
            <a:ext cx="443310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NZ" sz="1800" b="0" i="1" u="none" strike="noStrike" kern="0" cap="none" spc="0" normalizeH="0" baseline="0" noProof="0" dirty="0">
                <a:ln>
                  <a:noFill/>
                </a:ln>
                <a:gradFill>
                  <a:gsLst>
                    <a:gs pos="2917">
                      <a:schemeClr val="tx1"/>
                    </a:gs>
                    <a:gs pos="30000">
                      <a:schemeClr val="tx1"/>
                    </a:gs>
                  </a:gsLst>
                  <a:lin ang="5400000" scaled="0"/>
                </a:gradFill>
                <a:effectLst/>
                <a:uLnTx/>
                <a:uFillTx/>
              </a:rPr>
              <a:t>DeviceRulesController.cs - Line 41</a:t>
            </a:r>
          </a:p>
        </p:txBody>
      </p:sp>
    </p:spTree>
    <p:extLst>
      <p:ext uri="{BB962C8B-B14F-4D97-AF65-F5344CB8AC3E}">
        <p14:creationId xmlns:p14="http://schemas.microsoft.com/office/powerpoint/2010/main" val="111153829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1"/>
                </a:solidFill>
              </a:rPr>
              <a:t>Machine Learning</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6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1527"/>
            <a:ext cx="11887518" cy="1828766"/>
          </a:xfrm>
        </p:spPr>
        <p:txBody>
          <a:bodyPr/>
          <a:lstStyle/>
          <a:p>
            <a:r>
              <a:rPr lang="en-NZ" dirty="0"/>
              <a:t>Machine Learning </a:t>
            </a:r>
          </a:p>
        </p:txBody>
      </p:sp>
      <p:sp>
        <p:nvSpPr>
          <p:cNvPr id="4" name="Content Placeholder 3"/>
          <p:cNvSpPr>
            <a:spLocks noGrp="1"/>
          </p:cNvSpPr>
          <p:nvPr>
            <p:ph sz="quarter" idx="10"/>
          </p:nvPr>
        </p:nvSpPr>
        <p:spPr>
          <a:xfrm>
            <a:off x="-130793" y="1351174"/>
            <a:ext cx="11346662" cy="951030"/>
          </a:xfrm>
        </p:spPr>
        <p:txBody>
          <a:bodyPr/>
          <a:lstStyle/>
          <a:p>
            <a:pPr marL="812800" lvl="1" indent="-457200"/>
            <a:endParaRPr lang="en-NZ" sz="2600" b="1" dirty="0"/>
          </a:p>
          <a:p>
            <a:pPr marL="812800" lvl="1" indent="-457200"/>
            <a:endParaRPr lang="en-NZ" i="1" dirty="0"/>
          </a:p>
        </p:txBody>
      </p:sp>
      <p:pic>
        <p:nvPicPr>
          <p:cNvPr id="5" name="Picture 4"/>
          <p:cNvPicPr>
            <a:picLocks noChangeAspect="1"/>
          </p:cNvPicPr>
          <p:nvPr/>
        </p:nvPicPr>
        <p:blipFill>
          <a:blip r:embed="rId3"/>
          <a:stretch>
            <a:fillRect/>
          </a:stretch>
        </p:blipFill>
        <p:spPr>
          <a:xfrm>
            <a:off x="1236734" y="2650603"/>
            <a:ext cx="9962690" cy="3900668"/>
          </a:xfrm>
          <a:prstGeom prst="rect">
            <a:avLst/>
          </a:prstGeom>
          <a:ln w="12700">
            <a:solidFill>
              <a:schemeClr val="tx1"/>
            </a:solidFill>
          </a:ln>
        </p:spPr>
      </p:pic>
      <p:sp>
        <p:nvSpPr>
          <p:cNvPr id="6" name="TextBox 5"/>
          <p:cNvSpPr txBox="1"/>
          <p:nvPr/>
        </p:nvSpPr>
        <p:spPr>
          <a:xfrm>
            <a:off x="242559" y="1351174"/>
            <a:ext cx="12193916" cy="1037207"/>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Azure Machine Learning is a powerful cloud-based predictive analytics service that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makes it possible to quickly create and deploy predictive models as analytics solutions.</a:t>
            </a:r>
            <a:endParaRPr kumimoji="0" lang="en-NZ" sz="2400" b="0" i="0" u="none" strike="noStrike" kern="0" cap="none" spc="0" normalizeH="0" baseline="0" noProof="0" dirty="0" err="1">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23227561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Machine Learning </a:t>
            </a:r>
          </a:p>
        </p:txBody>
      </p:sp>
      <p:sp>
        <p:nvSpPr>
          <p:cNvPr id="4" name="Content Placeholder 3"/>
          <p:cNvSpPr>
            <a:spLocks noGrp="1"/>
          </p:cNvSpPr>
          <p:nvPr>
            <p:ph sz="quarter" idx="10"/>
          </p:nvPr>
        </p:nvSpPr>
        <p:spPr>
          <a:xfrm>
            <a:off x="112274" y="1409048"/>
            <a:ext cx="5964435" cy="5564600"/>
          </a:xfrm>
        </p:spPr>
        <p:txBody>
          <a:bodyPr/>
          <a:lstStyle/>
          <a:p>
            <a:r>
              <a:rPr lang="en-NZ" sz="2600" b="1" dirty="0"/>
              <a:t>Predictive Maintenance</a:t>
            </a:r>
          </a:p>
          <a:p>
            <a:pPr marL="457200" indent="-457200">
              <a:buFont typeface="Arial" panose="020B0604020202020204" pitchFamily="34" charset="0"/>
              <a:buChar char="•"/>
            </a:pPr>
            <a:r>
              <a:rPr lang="en-NZ" dirty="0"/>
              <a:t>Solution comes with Azure ML workspace with experiments for predicting Remaining Useful Life of turbines</a:t>
            </a:r>
          </a:p>
          <a:p>
            <a:pPr marL="457200" indent="-457200">
              <a:buFont typeface="Arial" panose="020B0604020202020204" pitchFamily="34" charset="0"/>
              <a:buChar char="•"/>
            </a:pPr>
            <a:r>
              <a:rPr lang="en-NZ" dirty="0"/>
              <a:t>Raw sensor values posted to ML endpoint</a:t>
            </a:r>
          </a:p>
          <a:p>
            <a:pPr marL="457200" indent="-457200">
              <a:buFont typeface="Arial" panose="020B0604020202020204" pitchFamily="34" charset="0"/>
              <a:buChar char="•"/>
            </a:pPr>
            <a:r>
              <a:rPr lang="en-NZ" dirty="0"/>
              <a:t>Event processor web job gets predicted values from ML endpoint</a:t>
            </a:r>
          </a:p>
          <a:p>
            <a:pPr marL="457200" indent="-457200">
              <a:buFont typeface="Arial" panose="020B0604020202020204" pitchFamily="34" charset="0"/>
              <a:buChar char="•"/>
            </a:pPr>
            <a:r>
              <a:rPr lang="en-NZ" dirty="0"/>
              <a:t>ML endpoint exposes values from the trained model</a:t>
            </a:r>
          </a:p>
          <a:p>
            <a:pPr marL="457200" indent="-457200">
              <a:buFont typeface="Arial" panose="020B0604020202020204" pitchFamily="34" charset="0"/>
              <a:buChar char="•"/>
            </a:pPr>
            <a:r>
              <a:rPr lang="en-NZ" dirty="0"/>
              <a:t>RUL is displayed on user dashboard</a:t>
            </a:r>
          </a:p>
          <a:p>
            <a:pPr marL="228600" indent="-457200">
              <a:buFont typeface="Arial" panose="020B0604020202020204" pitchFamily="34" charset="0"/>
              <a:buChar char="•"/>
            </a:pPr>
            <a:endParaRPr lang="en-NZ" dirty="0"/>
          </a:p>
          <a:p>
            <a:pPr marL="228600" indent="-457200"/>
            <a:endParaRPr lang="en-NZ" i="1" dirty="0"/>
          </a:p>
          <a:p>
            <a:pPr marL="812800" lvl="1" indent="-457200"/>
            <a:endParaRPr lang="en-NZ" sz="2600" dirty="0"/>
          </a:p>
          <a:p>
            <a:pPr marL="812800" lvl="1" indent="-457200"/>
            <a:endParaRPr lang="en-NZ" i="1" dirty="0"/>
          </a:p>
        </p:txBody>
      </p:sp>
      <p:pic>
        <p:nvPicPr>
          <p:cNvPr id="2" name="Picture 1"/>
          <p:cNvPicPr>
            <a:picLocks noChangeAspect="1"/>
          </p:cNvPicPr>
          <p:nvPr/>
        </p:nvPicPr>
        <p:blipFill>
          <a:blip r:embed="rId3"/>
          <a:stretch>
            <a:fillRect/>
          </a:stretch>
        </p:blipFill>
        <p:spPr>
          <a:xfrm>
            <a:off x="6076709" y="1634277"/>
            <a:ext cx="5892662" cy="3230222"/>
          </a:xfrm>
          <a:prstGeom prst="rect">
            <a:avLst/>
          </a:prstGeom>
          <a:ln w="12700">
            <a:solidFill>
              <a:schemeClr val="tx1"/>
            </a:solidFill>
          </a:ln>
        </p:spPr>
      </p:pic>
    </p:spTree>
    <p:extLst>
      <p:ext uri="{BB962C8B-B14F-4D97-AF65-F5344CB8AC3E}">
        <p14:creationId xmlns:p14="http://schemas.microsoft.com/office/powerpoint/2010/main" val="329797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a:solidFill>
                  <a:schemeClr val="tx1"/>
                </a:solidFill>
              </a:rPr>
              <a:t>Hands on Lab 3</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32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err="1"/>
              <a:t>Github</a:t>
            </a:r>
            <a:r>
              <a:rPr lang="en-NZ" dirty="0"/>
              <a:t> - What’s available?</a:t>
            </a:r>
          </a:p>
        </p:txBody>
      </p:sp>
      <p:sp>
        <p:nvSpPr>
          <p:cNvPr id="3" name="Content Placeholder 2"/>
          <p:cNvSpPr>
            <a:spLocks noGrp="1"/>
          </p:cNvSpPr>
          <p:nvPr>
            <p:ph sz="quarter" idx="10"/>
          </p:nvPr>
        </p:nvSpPr>
        <p:spPr>
          <a:xfrm>
            <a:off x="274638" y="1697062"/>
            <a:ext cx="10972800" cy="4708981"/>
          </a:xfrm>
        </p:spPr>
        <p:txBody>
          <a:bodyPr/>
          <a:lstStyle/>
          <a:p>
            <a:r>
              <a:rPr lang="en-NZ" dirty="0">
                <a:solidFill>
                  <a:schemeClr val="tx1"/>
                </a:solidFill>
              </a:rPr>
              <a:t>Remote Monitoring Solution</a:t>
            </a:r>
          </a:p>
          <a:p>
            <a:pPr lvl="1"/>
            <a:r>
              <a:rPr lang="en-NZ" dirty="0">
                <a:solidFill>
                  <a:schemeClr val="tx1"/>
                </a:solidFill>
                <a:hlinkClick r:id="rId3"/>
              </a:rPr>
              <a:t>https://github.com/Azure/azure-iot-remote-monitoring</a:t>
            </a:r>
            <a:endParaRPr lang="en-NZ" dirty="0">
              <a:solidFill>
                <a:schemeClr val="tx1"/>
              </a:solidFill>
            </a:endParaRPr>
          </a:p>
          <a:p>
            <a:pPr lvl="1"/>
            <a:endParaRPr lang="en-NZ" dirty="0">
              <a:solidFill>
                <a:schemeClr val="tx1"/>
              </a:solidFill>
            </a:endParaRPr>
          </a:p>
          <a:p>
            <a:r>
              <a:rPr lang="en-NZ" dirty="0">
                <a:solidFill>
                  <a:schemeClr val="tx1"/>
                </a:solidFill>
              </a:rPr>
              <a:t>Predictive Maintenance Solution</a:t>
            </a:r>
          </a:p>
          <a:p>
            <a:pPr lvl="1"/>
            <a:r>
              <a:rPr lang="en-NZ" dirty="0">
                <a:solidFill>
                  <a:schemeClr val="tx1"/>
                </a:solidFill>
                <a:hlinkClick r:id="rId4"/>
              </a:rPr>
              <a:t>https://github.com/Azure/azure-iot-predictive-maintenance</a:t>
            </a:r>
            <a:r>
              <a:rPr lang="en-NZ" dirty="0">
                <a:solidFill>
                  <a:schemeClr val="tx1"/>
                </a:solidFill>
              </a:rPr>
              <a:t> </a:t>
            </a:r>
          </a:p>
          <a:p>
            <a:pPr lvl="1"/>
            <a:endParaRPr lang="en-NZ" dirty="0">
              <a:solidFill>
                <a:schemeClr val="tx1"/>
              </a:solidFill>
            </a:endParaRPr>
          </a:p>
          <a:p>
            <a:r>
              <a:rPr lang="en-NZ" dirty="0">
                <a:solidFill>
                  <a:schemeClr val="tx1"/>
                </a:solidFill>
              </a:rPr>
              <a:t>Azure </a:t>
            </a:r>
            <a:r>
              <a:rPr lang="en-NZ" dirty="0" err="1">
                <a:solidFill>
                  <a:schemeClr val="tx1"/>
                </a:solidFill>
              </a:rPr>
              <a:t>IoT</a:t>
            </a:r>
            <a:r>
              <a:rPr lang="en-NZ" dirty="0">
                <a:solidFill>
                  <a:schemeClr val="tx1"/>
                </a:solidFill>
              </a:rPr>
              <a:t> SDKs</a:t>
            </a:r>
          </a:p>
          <a:p>
            <a:pPr lvl="1"/>
            <a:r>
              <a:rPr lang="en-NZ" dirty="0">
                <a:solidFill>
                  <a:schemeClr val="tx1"/>
                </a:solidFill>
                <a:hlinkClick r:id="rId5"/>
              </a:rPr>
              <a:t>https://github.com/Azure/azure-iot-sdks</a:t>
            </a:r>
            <a:r>
              <a:rPr lang="en-NZ" dirty="0">
                <a:solidFill>
                  <a:schemeClr val="tx1"/>
                </a:solidFill>
              </a:rPr>
              <a:t> </a:t>
            </a:r>
          </a:p>
          <a:p>
            <a:pPr lvl="1"/>
            <a:endParaRPr lang="en-NZ" dirty="0">
              <a:solidFill>
                <a:schemeClr val="tx1"/>
              </a:solidFill>
            </a:endParaRPr>
          </a:p>
          <a:p>
            <a:r>
              <a:rPr lang="en-NZ" dirty="0">
                <a:solidFill>
                  <a:schemeClr val="tx1"/>
                </a:solidFill>
              </a:rPr>
              <a:t>Windows </a:t>
            </a:r>
            <a:r>
              <a:rPr lang="en-NZ" dirty="0" err="1">
                <a:solidFill>
                  <a:schemeClr val="tx1"/>
                </a:solidFill>
              </a:rPr>
              <a:t>IoT</a:t>
            </a:r>
            <a:r>
              <a:rPr lang="en-NZ" dirty="0">
                <a:solidFill>
                  <a:schemeClr val="tx1"/>
                </a:solidFill>
              </a:rPr>
              <a:t> Core Samples</a:t>
            </a:r>
          </a:p>
          <a:p>
            <a:pPr lvl="1"/>
            <a:r>
              <a:rPr lang="en-NZ" dirty="0">
                <a:solidFill>
                  <a:schemeClr val="tx1"/>
                </a:solidFill>
                <a:hlinkClick r:id="rId6"/>
              </a:rPr>
              <a:t>https://github.com/ms-iot/samples</a:t>
            </a:r>
            <a:r>
              <a:rPr lang="en-NZ" dirty="0">
                <a:solidFill>
                  <a:schemeClr val="tx1"/>
                </a:solidFill>
              </a:rPr>
              <a:t> </a:t>
            </a:r>
          </a:p>
        </p:txBody>
      </p:sp>
    </p:spTree>
    <p:extLst>
      <p:ext uri="{BB962C8B-B14F-4D97-AF65-F5344CB8AC3E}">
        <p14:creationId xmlns:p14="http://schemas.microsoft.com/office/powerpoint/2010/main" val="38492008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281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46037" y="1794317"/>
            <a:ext cx="10998730" cy="4550454"/>
            <a:chOff x="656428" y="1402658"/>
            <a:chExt cx="10998730" cy="4550454"/>
          </a:xfrm>
        </p:grpSpPr>
        <p:cxnSp>
          <p:nvCxnSpPr>
            <p:cNvPr id="48" name="Straight Arrow Connector 47"/>
            <p:cNvCxnSpPr/>
            <p:nvPr/>
          </p:nvCxnSpPr>
          <p:spPr>
            <a:xfrm flipV="1">
              <a:off x="2166829" y="302022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49" name="Oval 48"/>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0" name="Oval 49"/>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1" name="Rectangle 50"/>
            <p:cNvSpPr/>
            <p:nvPr/>
          </p:nvSpPr>
          <p:spPr>
            <a:xfrm>
              <a:off x="4133935" y="2278062"/>
              <a:ext cx="5486400" cy="3675050"/>
            </a:xfrm>
            <a:prstGeom prst="rect">
              <a:avLst/>
            </a:prstGeom>
            <a:solidFill>
              <a:schemeClr val="bg1">
                <a:lumMod val="95000"/>
              </a:schemeClr>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sp>
          <p:nvSpPr>
            <p:cNvPr id="52" name="Rectangle 51"/>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sp>
          <p:nvSpPr>
            <p:cNvPr id="53" name="Rectangle 52"/>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54" name="Rectangle 53"/>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55" name="Straight Arrow Connector 54"/>
            <p:cNvCxnSpPr>
              <a:stCxn id="53" idx="2"/>
            </p:cNvCxnSpPr>
            <p:nvPr/>
          </p:nvCxnSpPr>
          <p:spPr>
            <a:xfrm flipH="1">
              <a:off x="6269096"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56" name="Straight Arrow Connector 55"/>
            <p:cNvCxnSpPr/>
            <p:nvPr/>
          </p:nvCxnSpPr>
          <p:spPr>
            <a:xfrm flipH="1">
              <a:off x="7883965" y="2843796"/>
              <a:ext cx="20" cy="248724"/>
            </a:xfrm>
            <a:prstGeom prst="straightConnector1">
              <a:avLst/>
            </a:prstGeom>
            <a:noFill/>
            <a:ln w="12700" cap="flat" cmpd="sng" algn="ctr">
              <a:solidFill>
                <a:schemeClr val="bg1">
                  <a:lumMod val="65000"/>
                </a:schemeClr>
              </a:solidFill>
              <a:prstDash val="solid"/>
              <a:miter lim="800000"/>
              <a:tailEnd type="triangle"/>
            </a:ln>
            <a:effectLst/>
          </p:spPr>
        </p:cxnSp>
        <p:cxnSp>
          <p:nvCxnSpPr>
            <p:cNvPr id="57" name="Straight Arrow Connector 56"/>
            <p:cNvCxnSpPr/>
            <p:nvPr/>
          </p:nvCxnSpPr>
          <p:spPr>
            <a:xfrm flipH="1">
              <a:off x="8829002" y="2858564"/>
              <a:ext cx="20" cy="248724"/>
            </a:xfrm>
            <a:prstGeom prst="straightConnector1">
              <a:avLst/>
            </a:prstGeom>
            <a:noFill/>
            <a:ln w="12700" cap="flat" cmpd="sng" algn="ctr">
              <a:solidFill>
                <a:schemeClr val="bg1">
                  <a:lumMod val="65000"/>
                </a:schemeClr>
              </a:solidFill>
              <a:prstDash val="solid"/>
              <a:miter lim="800000"/>
              <a:tailEnd type="triangle"/>
            </a:ln>
            <a:effectLst/>
          </p:spPr>
        </p:cxnSp>
        <p:sp>
          <p:nvSpPr>
            <p:cNvPr id="58" name="Oval 5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59" name="Rectangle 5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60" name="Rectangle 59"/>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61" name="Straight Arrow Connector 60"/>
            <p:cNvCxnSpPr>
              <a:endCxn id="59" idx="1"/>
            </p:cNvCxnSpPr>
            <p:nvPr/>
          </p:nvCxnSpPr>
          <p:spPr>
            <a:xfrm>
              <a:off x="4763616" y="4112535"/>
              <a:ext cx="560464" cy="0"/>
            </a:xfrm>
            <a:prstGeom prst="straightConnector1">
              <a:avLst/>
            </a:prstGeom>
            <a:noFill/>
            <a:ln w="12700" cap="flat" cmpd="sng" algn="ctr">
              <a:solidFill>
                <a:schemeClr val="bg1">
                  <a:lumMod val="65000"/>
                </a:schemeClr>
              </a:solidFill>
              <a:prstDash val="solid"/>
              <a:miter lim="800000"/>
              <a:tailEnd type="triangle"/>
            </a:ln>
            <a:effectLst/>
          </p:spPr>
        </p:cxnSp>
        <p:sp>
          <p:nvSpPr>
            <p:cNvPr id="62" name="Rectangle 61"/>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63" name="L-Shape 62"/>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64" name="Rectangle 63"/>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solidFill>
                    <a:prstClr val="black"/>
                  </a:solidFill>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65" name="Rectangle 64"/>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66" name="Straight Arrow Connector 65"/>
            <p:cNvCxnSpPr/>
            <p:nvPr/>
          </p:nvCxnSpPr>
          <p:spPr>
            <a:xfrm flipH="1">
              <a:off x="6182348" y="4962264"/>
              <a:ext cx="2049155" cy="0"/>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8829001" y="3717354"/>
              <a:ext cx="0" cy="302499"/>
            </a:xfrm>
            <a:prstGeom prst="straightConnector1">
              <a:avLst/>
            </a:prstGeom>
            <a:noFill/>
            <a:ln w="12700" cap="flat" cmpd="sng" algn="ctr">
              <a:solidFill>
                <a:schemeClr val="bg1">
                  <a:lumMod val="65000"/>
                </a:schemeClr>
              </a:solidFill>
              <a:prstDash val="solid"/>
              <a:miter lim="800000"/>
              <a:tailEnd type="triangle"/>
            </a:ln>
            <a:effectLst/>
          </p:spPr>
        </p:cxnSp>
        <p:sp>
          <p:nvSpPr>
            <p:cNvPr id="68" name="TextBox 67"/>
            <p:cNvSpPr txBox="1"/>
            <p:nvPr/>
          </p:nvSpPr>
          <p:spPr>
            <a:xfrm>
              <a:off x="715465" y="2497484"/>
              <a:ext cx="1493468" cy="966933"/>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IP capable devices</a:t>
              </a:r>
              <a:br>
                <a:rPr lang="en-US" sz="1399" dirty="0"/>
              </a:br>
              <a:endParaRPr lang="en-US" sz="1199" dirty="0"/>
            </a:p>
          </p:txBody>
        </p:sp>
        <p:sp>
          <p:nvSpPr>
            <p:cNvPr id="69" name="TextBox 68"/>
            <p:cNvSpPr txBox="1"/>
            <p:nvPr/>
          </p:nvSpPr>
          <p:spPr>
            <a:xfrm>
              <a:off x="715465" y="3797704"/>
              <a:ext cx="1493468" cy="888396"/>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Existing IoT devices</a:t>
              </a:r>
            </a:p>
            <a:p>
              <a:pPr algn="l"/>
              <a:endParaRPr lang="en-US" sz="1197" dirty="0"/>
            </a:p>
          </p:txBody>
        </p:sp>
        <p:sp>
          <p:nvSpPr>
            <p:cNvPr id="70" name="TextBox 69"/>
            <p:cNvSpPr txBox="1"/>
            <p:nvPr/>
          </p:nvSpPr>
          <p:spPr>
            <a:xfrm>
              <a:off x="715465" y="5019386"/>
              <a:ext cx="1493468" cy="797349"/>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t>Low power devices </a:t>
              </a:r>
            </a:p>
          </p:txBody>
        </p:sp>
        <p:sp>
          <p:nvSpPr>
            <p:cNvPr id="71" name="Rectangle 70"/>
            <p:cNvSpPr/>
            <p:nvPr/>
          </p:nvSpPr>
          <p:spPr bwMode="auto">
            <a:xfrm>
              <a:off x="10097557" y="1402662"/>
              <a:ext cx="155760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72" name="Rectangle 71"/>
            <p:cNvSpPr/>
            <p:nvPr/>
          </p:nvSpPr>
          <p:spPr bwMode="auto">
            <a:xfrm>
              <a:off x="4128138" y="1402658"/>
              <a:ext cx="5486400" cy="732620"/>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73" name="Rectangle 72"/>
            <p:cNvSpPr/>
            <p:nvPr/>
          </p:nvSpPr>
          <p:spPr bwMode="auto">
            <a:xfrm>
              <a:off x="2421491" y="1402662"/>
              <a:ext cx="1449767"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74" name="Rectangle 73"/>
            <p:cNvSpPr/>
            <p:nvPr/>
          </p:nvSpPr>
          <p:spPr bwMode="auto">
            <a:xfrm>
              <a:off x="656428" y="1402662"/>
              <a:ext cx="1544171" cy="732619"/>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75" name="Elbow Connector 74"/>
            <p:cNvCxnSpPr>
              <a:stCxn id="59" idx="2"/>
            </p:cNvCxnSpPr>
            <p:nvPr/>
          </p:nvCxnSpPr>
          <p:spPr>
            <a:xfrm rot="5400000">
              <a:off x="6552013" y="3929137"/>
              <a:ext cx="406700" cy="1146032"/>
            </a:xfrm>
            <a:prstGeom prst="bentConnector2">
              <a:avLst/>
            </a:prstGeom>
            <a:ln w="12700">
              <a:solidFill>
                <a:srgbClr val="33A4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9631919" y="4224752"/>
              <a:ext cx="448105" cy="1516"/>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77" name="Elbow Connector 76"/>
            <p:cNvCxnSpPr/>
            <p:nvPr/>
          </p:nvCxnSpPr>
          <p:spPr>
            <a:xfrm>
              <a:off x="7328379" y="4298803"/>
              <a:ext cx="903124" cy="406701"/>
            </a:xfrm>
            <a:prstGeom prst="bentConnector3">
              <a:avLst>
                <a:gd name="adj1" fmla="val 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79" name="Rectangle 78"/>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80" name="Elbow Connector 79"/>
            <p:cNvCxnSpPr>
              <a:endCxn id="64" idx="1"/>
            </p:cNvCxnSpPr>
            <p:nvPr/>
          </p:nvCxnSpPr>
          <p:spPr>
            <a:xfrm flipV="1">
              <a:off x="2208933" y="4771848"/>
              <a:ext cx="323322" cy="646212"/>
            </a:xfrm>
            <a:prstGeom prst="bentConnector3">
              <a:avLst>
                <a:gd name="adj1" fmla="val 50000"/>
              </a:avLst>
            </a:prstGeom>
            <a:ln w="12700">
              <a:solidFill>
                <a:srgbClr val="8E969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64" idx="1"/>
            </p:cNvCxnSpPr>
            <p:nvPr/>
          </p:nvCxnSpPr>
          <p:spPr>
            <a:xfrm>
              <a:off x="2208933" y="4241902"/>
              <a:ext cx="323322" cy="529946"/>
            </a:xfrm>
            <a:prstGeom prst="bentConnector3">
              <a:avLst>
                <a:gd name="adj1" fmla="val 50000"/>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709309" y="4773900"/>
              <a:ext cx="316895" cy="0"/>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cxnSp>
          <p:nvCxnSpPr>
            <p:cNvPr id="83" name="Straight Arrow Connector 82"/>
            <p:cNvCxnSpPr/>
            <p:nvPr/>
          </p:nvCxnSpPr>
          <p:spPr>
            <a:xfrm flipV="1">
              <a:off x="2166829" y="4057790"/>
              <a:ext cx="1865313" cy="758"/>
            </a:xfrm>
            <a:prstGeom prst="straightConnector1">
              <a:avLst/>
            </a:prstGeom>
            <a:noFill/>
            <a:ln w="12700" cap="flat" cmpd="sng" algn="ctr">
              <a:solidFill>
                <a:schemeClr val="bg1">
                  <a:lumMod val="65000"/>
                </a:schemeClr>
              </a:solidFill>
              <a:prstDash val="solid"/>
              <a:miter lim="800000"/>
              <a:headEnd type="triangle" w="med" len="med"/>
              <a:tailEnd type="triangle" w="med" len="med"/>
            </a:ln>
            <a:effectLst/>
          </p:spPr>
        </p:cxnSp>
        <p:sp>
          <p:nvSpPr>
            <p:cNvPr id="84" name="Rectangle 83"/>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85" name="Rectangle 84"/>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86" name="Straight Arrow Connector 85"/>
            <p:cNvCxnSpPr/>
            <p:nvPr/>
          </p:nvCxnSpPr>
          <p:spPr>
            <a:xfrm>
              <a:off x="7328379" y="4298803"/>
              <a:ext cx="0" cy="1129369"/>
            </a:xfrm>
            <a:prstGeom prst="straightConnector1">
              <a:avLst/>
            </a:prstGeom>
            <a:ln w="127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5" idx="1"/>
            </p:cNvCxnSpPr>
            <p:nvPr/>
          </p:nvCxnSpPr>
          <p:spPr>
            <a:xfrm flipH="1" flipV="1">
              <a:off x="5088499" y="5612476"/>
              <a:ext cx="754535" cy="1966"/>
            </a:xfrm>
            <a:prstGeom prst="straightConnector1">
              <a:avLst/>
            </a:prstGeom>
            <a:ln w="127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
        <p:nvSpPr>
          <p:cNvPr id="90" name="Rectangle 89"/>
          <p:cNvSpPr/>
          <p:nvPr/>
        </p:nvSpPr>
        <p:spPr bwMode="auto">
          <a:xfrm>
            <a:off x="3595705" y="2639734"/>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396240" y="1696036"/>
            <a:ext cx="4813605" cy="479748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a:t>Solution Architecture</a:t>
            </a:r>
          </a:p>
        </p:txBody>
      </p:sp>
    </p:spTree>
    <p:extLst>
      <p:ext uri="{BB962C8B-B14F-4D97-AF65-F5344CB8AC3E}">
        <p14:creationId xmlns:p14="http://schemas.microsoft.com/office/powerpoint/2010/main" val="4237312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ChangeArrowheads="1"/>
          </p:cNvSpPr>
          <p:nvPr/>
        </p:nvSpPr>
        <p:spPr bwMode="auto">
          <a:xfrm>
            <a:off x="421816" y="345699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7" name="Azuee Iot Suite"/>
          <p:cNvSpPr>
            <a:spLocks noChangeArrowheads="1"/>
          </p:cNvSpPr>
          <p:nvPr/>
        </p:nvSpPr>
        <p:spPr bwMode="auto">
          <a:xfrm>
            <a:off x="3081306" y="1996303"/>
            <a:ext cx="6565346" cy="4087176"/>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mn-cs"/>
              </a:rPr>
              <a:t>Azure </a:t>
            </a:r>
            <a:r>
              <a:rPr kumimoji="0" lang="en-US" altLang="en-US" sz="1800"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mn-cs"/>
              </a:rPr>
              <a:t>IoT</a:t>
            </a:r>
            <a:r>
              <a:rPr kumimoji="0" lang="en-US" alt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mn-cs"/>
              </a:rPr>
              <a:t> Suite Remote Monitoring</a:t>
            </a:r>
            <a:endParaRPr kumimoji="0" lang="en-US" alt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8" name="Rectangle 148"/>
          <p:cNvSpPr>
            <a:spLocks noChangeArrowheads="1"/>
          </p:cNvSpPr>
          <p:nvPr/>
        </p:nvSpPr>
        <p:spPr bwMode="auto">
          <a:xfrm>
            <a:off x="6962677" y="3202589"/>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9" name="Group 8"/>
          <p:cNvGrpSpPr/>
          <p:nvPr/>
        </p:nvGrpSpPr>
        <p:grpSpPr>
          <a:xfrm>
            <a:off x="1822785" y="4421612"/>
            <a:ext cx="1054100" cy="115888"/>
            <a:chOff x="2220913" y="3722688"/>
            <a:chExt cx="1054100" cy="115888"/>
          </a:xfrm>
          <a:solidFill>
            <a:schemeClr val="tx1"/>
          </a:solidFill>
        </p:grpSpPr>
        <p:sp>
          <p:nvSpPr>
            <p:cNvPr id="1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 name="Group 11"/>
          <p:cNvGrpSpPr/>
          <p:nvPr/>
        </p:nvGrpSpPr>
        <p:grpSpPr>
          <a:xfrm>
            <a:off x="1822785" y="4681962"/>
            <a:ext cx="1041400" cy="115888"/>
            <a:chOff x="2220913" y="3983038"/>
            <a:chExt cx="1041400" cy="115888"/>
          </a:xfrm>
          <a:solidFill>
            <a:schemeClr val="tx1"/>
          </a:solidFill>
        </p:grpSpPr>
        <p:sp>
          <p:nvSpPr>
            <p:cNvPr id="1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5" name="Group 14"/>
          <p:cNvGrpSpPr/>
          <p:nvPr/>
        </p:nvGrpSpPr>
        <p:grpSpPr>
          <a:xfrm>
            <a:off x="909972" y="3904087"/>
            <a:ext cx="327025" cy="338138"/>
            <a:chOff x="1308100" y="3205163"/>
            <a:chExt cx="327025" cy="338138"/>
          </a:xfrm>
          <a:solidFill>
            <a:schemeClr val="bg1"/>
          </a:solidFill>
        </p:grpSpPr>
        <p:sp>
          <p:nvSpPr>
            <p:cNvPr id="16"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7"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9" name="Rectangle 20"/>
          <p:cNvSpPr>
            <a:spLocks noChangeArrowheads="1"/>
          </p:cNvSpPr>
          <p:nvPr/>
        </p:nvSpPr>
        <p:spPr bwMode="auto">
          <a:xfrm>
            <a:off x="10702813" y="3555066"/>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20" name="Rectangle 127"/>
          <p:cNvSpPr>
            <a:spLocks noChangeArrowheads="1"/>
          </p:cNvSpPr>
          <p:nvPr/>
        </p:nvSpPr>
        <p:spPr bwMode="auto">
          <a:xfrm>
            <a:off x="794085" y="4350174"/>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21" name="Rectangle 128"/>
          <p:cNvSpPr>
            <a:spLocks noChangeArrowheads="1"/>
          </p:cNvSpPr>
          <p:nvPr/>
        </p:nvSpPr>
        <p:spPr bwMode="auto">
          <a:xfrm>
            <a:off x="714374" y="4390935"/>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22" name="Freeform 21"/>
          <p:cNvSpPr>
            <a:spLocks noChangeAspect="1"/>
          </p:cNvSpPr>
          <p:nvPr/>
        </p:nvSpPr>
        <p:spPr bwMode="auto">
          <a:xfrm rot="5280000">
            <a:off x="3279113" y="40865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23" name="Group 22"/>
          <p:cNvGrpSpPr/>
          <p:nvPr/>
        </p:nvGrpSpPr>
        <p:grpSpPr>
          <a:xfrm>
            <a:off x="5413697" y="4137529"/>
            <a:ext cx="484187" cy="498475"/>
            <a:chOff x="2296894" y="-3310276"/>
            <a:chExt cx="484187" cy="498475"/>
          </a:xfrm>
          <a:solidFill>
            <a:schemeClr val="bg1"/>
          </a:solidFill>
        </p:grpSpPr>
        <p:sp>
          <p:nvSpPr>
            <p:cNvPr id="2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32" name="Rectangle 180"/>
          <p:cNvSpPr>
            <a:spLocks noChangeArrowheads="1"/>
          </p:cNvSpPr>
          <p:nvPr/>
        </p:nvSpPr>
        <p:spPr bwMode="auto">
          <a:xfrm>
            <a:off x="5337497" y="4640766"/>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33" name="Line 181"/>
          <p:cNvSpPr>
            <a:spLocks noChangeShapeType="1"/>
          </p:cNvSpPr>
          <p:nvPr/>
        </p:nvSpPr>
        <p:spPr bwMode="auto">
          <a:xfrm>
            <a:off x="3738885" y="4386766"/>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4" name="Freeform 182"/>
          <p:cNvSpPr>
            <a:spLocks/>
          </p:cNvSpPr>
          <p:nvPr/>
        </p:nvSpPr>
        <p:spPr bwMode="auto">
          <a:xfrm>
            <a:off x="4088135"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5" name="Line 183"/>
          <p:cNvSpPr>
            <a:spLocks noChangeShapeType="1"/>
          </p:cNvSpPr>
          <p:nvPr/>
        </p:nvSpPr>
        <p:spPr bwMode="auto">
          <a:xfrm>
            <a:off x="5905822" y="4386766"/>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6" name="Freeform 184"/>
          <p:cNvSpPr>
            <a:spLocks/>
          </p:cNvSpPr>
          <p:nvPr/>
        </p:nvSpPr>
        <p:spPr bwMode="auto">
          <a:xfrm>
            <a:off x="6336035" y="4323266"/>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37" name="Group 36"/>
          <p:cNvGrpSpPr/>
          <p:nvPr/>
        </p:nvGrpSpPr>
        <p:grpSpPr>
          <a:xfrm>
            <a:off x="5434335" y="3297741"/>
            <a:ext cx="458787" cy="398463"/>
            <a:chOff x="2317532" y="-4150064"/>
            <a:chExt cx="458787" cy="398463"/>
          </a:xfrm>
          <a:solidFill>
            <a:schemeClr val="bg1"/>
          </a:solidFill>
        </p:grpSpPr>
        <p:sp>
          <p:nvSpPr>
            <p:cNvPr id="38"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9"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0"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1"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2" name="Rectangle 189"/>
          <p:cNvSpPr>
            <a:spLocks noChangeArrowheads="1"/>
          </p:cNvSpPr>
          <p:nvPr/>
        </p:nvSpPr>
        <p:spPr bwMode="auto">
          <a:xfrm>
            <a:off x="5232722" y="3712079"/>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43" name="Freeform 190"/>
          <p:cNvSpPr>
            <a:spLocks noEditPoints="1"/>
          </p:cNvSpPr>
          <p:nvPr/>
        </p:nvSpPr>
        <p:spPr bwMode="auto">
          <a:xfrm>
            <a:off x="7558410" y="3292979"/>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4" name="Rectangle 191"/>
          <p:cNvSpPr>
            <a:spLocks noChangeArrowheads="1"/>
          </p:cNvSpPr>
          <p:nvPr/>
        </p:nvSpPr>
        <p:spPr bwMode="auto">
          <a:xfrm>
            <a:off x="7320285" y="36930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45" name="Freeform 192"/>
          <p:cNvSpPr>
            <a:spLocks/>
          </p:cNvSpPr>
          <p:nvPr/>
        </p:nvSpPr>
        <p:spPr bwMode="auto">
          <a:xfrm>
            <a:off x="6926585" y="3986716"/>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6" name="Freeform 193"/>
          <p:cNvSpPr>
            <a:spLocks/>
          </p:cNvSpPr>
          <p:nvPr/>
        </p:nvSpPr>
        <p:spPr bwMode="auto">
          <a:xfrm>
            <a:off x="7650485" y="38898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7" name="Freeform 194"/>
          <p:cNvSpPr>
            <a:spLocks/>
          </p:cNvSpPr>
          <p:nvPr/>
        </p:nvSpPr>
        <p:spPr bwMode="auto">
          <a:xfrm>
            <a:off x="4545335" y="3497766"/>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8" name="Freeform 195"/>
          <p:cNvSpPr>
            <a:spLocks/>
          </p:cNvSpPr>
          <p:nvPr/>
        </p:nvSpPr>
        <p:spPr bwMode="auto">
          <a:xfrm>
            <a:off x="5286697" y="34326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49" name="Group 48"/>
          <p:cNvGrpSpPr/>
          <p:nvPr/>
        </p:nvGrpSpPr>
        <p:grpSpPr>
          <a:xfrm>
            <a:off x="6431285" y="2529391"/>
            <a:ext cx="508000" cy="450850"/>
            <a:chOff x="3314482" y="-4918414"/>
            <a:chExt cx="508000" cy="450850"/>
          </a:xfrm>
          <a:solidFill>
            <a:schemeClr val="bg1"/>
          </a:solidFill>
        </p:grpSpPr>
        <p:sp>
          <p:nvSpPr>
            <p:cNvPr id="50"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51" name="Group 50"/>
            <p:cNvGrpSpPr/>
            <p:nvPr/>
          </p:nvGrpSpPr>
          <p:grpSpPr>
            <a:xfrm>
              <a:off x="3395444" y="-4880314"/>
              <a:ext cx="363537" cy="342900"/>
              <a:chOff x="3395444" y="-4880314"/>
              <a:chExt cx="363537" cy="342900"/>
            </a:xfrm>
            <a:grpFill/>
          </p:grpSpPr>
          <p:sp>
            <p:nvSpPr>
              <p:cNvPr id="52"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3"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4"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5"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6"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7"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8"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9"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0"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1"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2"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3"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4"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65" name="Rectangle 212"/>
          <p:cNvSpPr>
            <a:spLocks noChangeArrowheads="1"/>
          </p:cNvSpPr>
          <p:nvPr/>
        </p:nvSpPr>
        <p:spPr bwMode="auto">
          <a:xfrm>
            <a:off x="6217697" y="2974639"/>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66" name="Freeform 213"/>
          <p:cNvSpPr>
            <a:spLocks/>
          </p:cNvSpPr>
          <p:nvPr/>
        </p:nvSpPr>
        <p:spPr bwMode="auto">
          <a:xfrm>
            <a:off x="7021835" y="2754816"/>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7" name="Freeform 214"/>
          <p:cNvSpPr>
            <a:spLocks/>
          </p:cNvSpPr>
          <p:nvPr/>
        </p:nvSpPr>
        <p:spPr bwMode="auto">
          <a:xfrm>
            <a:off x="6926585" y="2691316"/>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8" name="Freeform 215"/>
          <p:cNvSpPr>
            <a:spLocks/>
          </p:cNvSpPr>
          <p:nvPr/>
        </p:nvSpPr>
        <p:spPr bwMode="auto">
          <a:xfrm>
            <a:off x="7650485" y="31659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9" name="Freeform 216"/>
          <p:cNvSpPr>
            <a:spLocks/>
          </p:cNvSpPr>
          <p:nvPr/>
        </p:nvSpPr>
        <p:spPr bwMode="auto">
          <a:xfrm>
            <a:off x="5664522" y="2754816"/>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0" name="Line 217"/>
          <p:cNvSpPr>
            <a:spLocks noChangeShapeType="1"/>
          </p:cNvSpPr>
          <p:nvPr/>
        </p:nvSpPr>
        <p:spPr bwMode="auto">
          <a:xfrm flipV="1">
            <a:off x="6685285" y="3351716"/>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1" name="Freeform 218"/>
          <p:cNvSpPr>
            <a:spLocks/>
          </p:cNvSpPr>
          <p:nvPr/>
        </p:nvSpPr>
        <p:spPr bwMode="auto">
          <a:xfrm>
            <a:off x="6621785" y="3254879"/>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2" name="Freeform 234"/>
          <p:cNvSpPr>
            <a:spLocks/>
          </p:cNvSpPr>
          <p:nvPr/>
        </p:nvSpPr>
        <p:spPr bwMode="auto">
          <a:xfrm>
            <a:off x="3465835" y="2754816"/>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3" name="Freeform 235"/>
          <p:cNvSpPr>
            <a:spLocks/>
          </p:cNvSpPr>
          <p:nvPr/>
        </p:nvSpPr>
        <p:spPr bwMode="auto">
          <a:xfrm>
            <a:off x="3402335" y="4010529"/>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74" name="Group 73"/>
          <p:cNvGrpSpPr/>
          <p:nvPr/>
        </p:nvGrpSpPr>
        <p:grpSpPr>
          <a:xfrm>
            <a:off x="4224660" y="4137529"/>
            <a:ext cx="641349" cy="498475"/>
            <a:chOff x="1107857" y="-3310276"/>
            <a:chExt cx="641349" cy="498475"/>
          </a:xfrm>
          <a:solidFill>
            <a:schemeClr val="bg1"/>
          </a:solidFill>
        </p:grpSpPr>
        <p:sp>
          <p:nvSpPr>
            <p:cNvPr id="7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79" name="Rectangle 240"/>
          <p:cNvSpPr>
            <a:spLocks noChangeArrowheads="1"/>
          </p:cNvSpPr>
          <p:nvPr/>
        </p:nvSpPr>
        <p:spPr bwMode="auto">
          <a:xfrm>
            <a:off x="4030985" y="464235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80" name="Line 241"/>
          <p:cNvSpPr>
            <a:spLocks noChangeShapeType="1"/>
          </p:cNvSpPr>
          <p:nvPr/>
        </p:nvSpPr>
        <p:spPr bwMode="auto">
          <a:xfrm>
            <a:off x="4883472" y="4386766"/>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1" name="Freeform 242"/>
          <p:cNvSpPr>
            <a:spLocks/>
          </p:cNvSpPr>
          <p:nvPr/>
        </p:nvSpPr>
        <p:spPr bwMode="auto">
          <a:xfrm>
            <a:off x="5278760" y="4323266"/>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2" name="Group 81"/>
          <p:cNvGrpSpPr/>
          <p:nvPr/>
        </p:nvGrpSpPr>
        <p:grpSpPr>
          <a:xfrm>
            <a:off x="8853810" y="4148641"/>
            <a:ext cx="425450" cy="427038"/>
            <a:chOff x="5737007" y="-3299164"/>
            <a:chExt cx="425450" cy="427038"/>
          </a:xfrm>
          <a:solidFill>
            <a:schemeClr val="bg1"/>
          </a:solidFill>
        </p:grpSpPr>
        <p:sp>
          <p:nvSpPr>
            <p:cNvPr id="83"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4"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85" name="Rectangle 250"/>
          <p:cNvSpPr>
            <a:spLocks noChangeArrowheads="1"/>
          </p:cNvSpPr>
          <p:nvPr/>
        </p:nvSpPr>
        <p:spPr bwMode="auto">
          <a:xfrm>
            <a:off x="8691885" y="4589966"/>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86" name="Line 251"/>
          <p:cNvSpPr>
            <a:spLocks noChangeShapeType="1"/>
          </p:cNvSpPr>
          <p:nvPr/>
        </p:nvSpPr>
        <p:spPr bwMode="auto">
          <a:xfrm>
            <a:off x="6926585" y="4362954"/>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87" name="Freeform 252"/>
          <p:cNvSpPr>
            <a:spLocks/>
          </p:cNvSpPr>
          <p:nvPr/>
        </p:nvSpPr>
        <p:spPr bwMode="auto">
          <a:xfrm>
            <a:off x="8715697" y="4299454"/>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88" name="Group 87"/>
          <p:cNvGrpSpPr/>
          <p:nvPr/>
        </p:nvGrpSpPr>
        <p:grpSpPr>
          <a:xfrm>
            <a:off x="7472685" y="5093204"/>
            <a:ext cx="479425" cy="485775"/>
            <a:chOff x="7646253" y="4979703"/>
            <a:chExt cx="479425" cy="485775"/>
          </a:xfrm>
          <a:solidFill>
            <a:schemeClr val="bg1"/>
          </a:solidFill>
        </p:grpSpPr>
        <p:sp>
          <p:nvSpPr>
            <p:cNvPr id="89"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0"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1"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92" name="Rectangle 256"/>
          <p:cNvSpPr>
            <a:spLocks noChangeArrowheads="1"/>
          </p:cNvSpPr>
          <p:nvPr/>
        </p:nvSpPr>
        <p:spPr bwMode="auto">
          <a:xfrm>
            <a:off x="7537772" y="563771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93" name="Rectangle 257"/>
          <p:cNvSpPr>
            <a:spLocks noChangeArrowheads="1"/>
          </p:cNvSpPr>
          <p:nvPr/>
        </p:nvSpPr>
        <p:spPr bwMode="auto">
          <a:xfrm>
            <a:off x="7220272" y="5810754"/>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solidFill>
                <a:schemeClr val="bg1"/>
              </a:solidFill>
              <a:effectLst/>
              <a:uLnTx/>
              <a:uFillTx/>
              <a:ea typeface="+mn-ea"/>
              <a:cs typeface="+mn-cs"/>
            </a:endParaRPr>
          </a:p>
        </p:txBody>
      </p:sp>
      <p:sp>
        <p:nvSpPr>
          <p:cNvPr id="94" name="Rectangle 260"/>
          <p:cNvSpPr>
            <a:spLocks noChangeArrowheads="1"/>
          </p:cNvSpPr>
          <p:nvPr/>
        </p:nvSpPr>
        <p:spPr bwMode="auto">
          <a:xfrm>
            <a:off x="3240410" y="4659816"/>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mn-cs"/>
              </a:rPr>
              <a:t>IoT</a:t>
            </a: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Hub</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grpSp>
        <p:nvGrpSpPr>
          <p:cNvPr id="95" name="Group 94"/>
          <p:cNvGrpSpPr/>
          <p:nvPr/>
        </p:nvGrpSpPr>
        <p:grpSpPr>
          <a:xfrm>
            <a:off x="6431285" y="4137529"/>
            <a:ext cx="508000" cy="449263"/>
            <a:chOff x="3314482" y="-3310276"/>
            <a:chExt cx="508000" cy="449263"/>
          </a:xfrm>
          <a:solidFill>
            <a:schemeClr val="bg1"/>
          </a:solidFill>
        </p:grpSpPr>
        <p:sp>
          <p:nvSpPr>
            <p:cNvPr id="96"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7"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8"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9"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0"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1"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2"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3"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4"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5"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7"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8"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9"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10" name="Rectangle 275"/>
          <p:cNvSpPr>
            <a:spLocks noChangeArrowheads="1"/>
          </p:cNvSpPr>
          <p:nvPr/>
        </p:nvSpPr>
        <p:spPr bwMode="auto">
          <a:xfrm>
            <a:off x="6386835" y="459949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111" name="Rectangle 287"/>
          <p:cNvSpPr>
            <a:spLocks noChangeArrowheads="1"/>
          </p:cNvSpPr>
          <p:nvPr/>
        </p:nvSpPr>
        <p:spPr bwMode="auto">
          <a:xfrm>
            <a:off x="8511914" y="3065846"/>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schemeClr val="bg1"/>
              </a:solidFill>
              <a:effectLst/>
              <a:uLnTx/>
              <a:uFillTx/>
              <a:ea typeface="+mn-ea"/>
              <a:cs typeface="+mn-cs"/>
            </a:endParaRPr>
          </a:p>
        </p:txBody>
      </p:sp>
      <p:sp>
        <p:nvSpPr>
          <p:cNvPr id="112" name="Rectangle 111"/>
          <p:cNvSpPr/>
          <p:nvPr>
            <p:custDataLst>
              <p:tags r:id="rId1"/>
            </p:custDataLst>
          </p:nvPr>
        </p:nvSpPr>
        <p:spPr bwMode="auto">
          <a:xfrm>
            <a:off x="8516855" y="249122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113" name="Group 112"/>
          <p:cNvGrpSpPr/>
          <p:nvPr/>
        </p:nvGrpSpPr>
        <p:grpSpPr>
          <a:xfrm>
            <a:off x="8649045" y="2628594"/>
            <a:ext cx="269157" cy="280308"/>
            <a:chOff x="11472827" y="4545788"/>
            <a:chExt cx="280728" cy="284825"/>
          </a:xfrm>
        </p:grpSpPr>
        <p:sp>
          <p:nvSpPr>
            <p:cNvPr id="114" name="Rounded Rectangle 113"/>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5" name="Rounded Rectangle 114"/>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6" name="Rounded Rectangle 115"/>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7" name="Rounded Rectangle 116"/>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18" name="Freeform 11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19" name="Group 118"/>
          <p:cNvGrpSpPr/>
          <p:nvPr/>
        </p:nvGrpSpPr>
        <p:grpSpPr>
          <a:xfrm>
            <a:off x="9630007" y="4749676"/>
            <a:ext cx="1054100" cy="115888"/>
            <a:chOff x="2220913" y="3722688"/>
            <a:chExt cx="1054100" cy="115888"/>
          </a:xfrm>
          <a:solidFill>
            <a:schemeClr val="tx1"/>
          </a:solidFill>
        </p:grpSpPr>
        <p:sp>
          <p:nvSpPr>
            <p:cNvPr id="12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2" name="Group 121"/>
          <p:cNvGrpSpPr/>
          <p:nvPr/>
        </p:nvGrpSpPr>
        <p:grpSpPr>
          <a:xfrm>
            <a:off x="9572063" y="4513108"/>
            <a:ext cx="1041400" cy="115888"/>
            <a:chOff x="2220913" y="3983038"/>
            <a:chExt cx="1041400" cy="115888"/>
          </a:xfrm>
          <a:solidFill>
            <a:schemeClr val="tx1"/>
          </a:solidFill>
        </p:grpSpPr>
        <p:sp>
          <p:nvSpPr>
            <p:cNvPr id="12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2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 name="Rectangle 1"/>
          <p:cNvSpPr/>
          <p:nvPr/>
        </p:nvSpPr>
        <p:spPr bwMode="auto">
          <a:xfrm>
            <a:off x="3164209" y="4111790"/>
            <a:ext cx="701676" cy="71217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NZ" dirty="0"/>
              <a:t>Solution Architecture – </a:t>
            </a:r>
            <a:r>
              <a:rPr lang="en-NZ" dirty="0" err="1"/>
              <a:t>IoT</a:t>
            </a:r>
            <a:r>
              <a:rPr lang="en-NZ" dirty="0"/>
              <a:t> Services</a:t>
            </a:r>
          </a:p>
        </p:txBody>
      </p:sp>
    </p:spTree>
    <p:extLst>
      <p:ext uri="{BB962C8B-B14F-4D97-AF65-F5344CB8AC3E}">
        <p14:creationId xmlns:p14="http://schemas.microsoft.com/office/powerpoint/2010/main" val="9414885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7EA5B5A0AB074792A7E0FA8EA2FADD" ma:contentTypeVersion="4" ma:contentTypeDescription="Create a new document." ma:contentTypeScope="" ma:versionID="acc3ec72540b2fb7f9e8e98f74f3d76f">
  <xsd:schema xmlns:xsd="http://www.w3.org/2001/XMLSchema" xmlns:xs="http://www.w3.org/2001/XMLSchema" xmlns:p="http://schemas.microsoft.com/office/2006/metadata/properties" xmlns:ns2="887142eb-be63-4c1c-9d4e-7c9f6f0ccef6" targetNamespace="http://schemas.microsoft.com/office/2006/metadata/properties" ma:root="true" ma:fieldsID="ba66a6dbb01588fce95fae63694e3937" ns2:_="">
    <xsd:import namespace="887142eb-be63-4c1c-9d4e-7c9f6f0ccef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142eb-be63-4c1c-9d4e-7c9f6f0ccef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C49E63-A1C6-448D-AD8E-2D401BF922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142eb-be63-4c1c-9d4e-7c9f6f0cce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infopath/2007/PartnerControls"/>
    <ds:schemaRef ds:uri="887142eb-be63-4c1c-9d4e-7c9f6f0ccef6"/>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14123</TotalTime>
  <Words>10343</Words>
  <Application>Microsoft Office PowerPoint</Application>
  <PresentationFormat>Custom</PresentationFormat>
  <Paragraphs>1024</Paragraphs>
  <Slides>76</Slides>
  <Notes>75</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76</vt:i4>
      </vt:variant>
    </vt:vector>
  </HeadingPairs>
  <TitlesOfParts>
    <vt:vector size="100" baseType="lpstr">
      <vt:lpstr>Arial</vt:lpstr>
      <vt:lpstr>Consolas</vt:lpstr>
      <vt:lpstr>Courier New</vt:lpstr>
      <vt:lpstr>Segoe Pro</vt:lpstr>
      <vt:lpstr>Segoe Pro Light</vt:lpstr>
      <vt:lpstr>Segoe UI</vt:lpstr>
      <vt:lpstr>Segoe UI Light</vt:lpstr>
      <vt:lpstr>Segoe UI Semibold</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wpc 2015 (2)</vt:lpstr>
      <vt:lpstr>1_Office Theme</vt:lpstr>
      <vt:lpstr>think-cell Slide</vt:lpstr>
      <vt:lpstr>IoT Tech Training – Module Two</vt:lpstr>
      <vt:lpstr>PowerPoint Presentation</vt:lpstr>
      <vt:lpstr>Considerations for Cloud Connectivity </vt:lpstr>
      <vt:lpstr>Considerations - Device</vt:lpstr>
      <vt:lpstr>Considerations - Cloud</vt:lpstr>
      <vt:lpstr>Considerations - Field Gateways</vt:lpstr>
      <vt:lpstr>Introduction to Azure IoT Hub </vt:lpstr>
      <vt:lpstr>Solution Architecture</vt:lpstr>
      <vt:lpstr>Solution Architecture – IoT Services</vt:lpstr>
      <vt:lpstr>IoT Hub at a glance</vt:lpstr>
      <vt:lpstr>What’s supported?</vt:lpstr>
      <vt:lpstr>Connectivity </vt:lpstr>
      <vt:lpstr>Connectivity - Endpoints</vt:lpstr>
      <vt:lpstr>Connectivity - Messages</vt:lpstr>
      <vt:lpstr>Connectivity - Messages</vt:lpstr>
      <vt:lpstr>Connectivity - Protocols</vt:lpstr>
      <vt:lpstr>Connectivity - Patterns</vt:lpstr>
      <vt:lpstr>Connectivity Device to Cloud </vt:lpstr>
      <vt:lpstr>D2C – Messages</vt:lpstr>
      <vt:lpstr>D2C - A sample scenario</vt:lpstr>
      <vt:lpstr>D2C – Consuming Events</vt:lpstr>
      <vt:lpstr>D2C – Consuming Events</vt:lpstr>
      <vt:lpstr>D2C – Consuming Events</vt:lpstr>
      <vt:lpstr>Connectivity Cloud to Device </vt:lpstr>
      <vt:lpstr>C2D - Messages</vt:lpstr>
      <vt:lpstr>C2D - In the sample scenario</vt:lpstr>
      <vt:lpstr>C2D - Monitoring Connectivity</vt:lpstr>
      <vt:lpstr>Azure Streaming Analytics </vt:lpstr>
      <vt:lpstr>ASA – Benefits</vt:lpstr>
      <vt:lpstr>ASA - Inputs</vt:lpstr>
      <vt:lpstr>ASA - Queries</vt:lpstr>
      <vt:lpstr>ASA - Outputs</vt:lpstr>
      <vt:lpstr>ASA – IoT Suite Usage</vt:lpstr>
      <vt:lpstr>ASA – Management</vt:lpstr>
      <vt:lpstr>ASA – Scalability</vt:lpstr>
      <vt:lpstr>Hands on Lab 2 </vt:lpstr>
      <vt:lpstr>Event Processing with Event Hubs &amp; Web Jobs </vt:lpstr>
      <vt:lpstr>Processing – Event Hubs</vt:lpstr>
      <vt:lpstr>Processing – Event Hubs</vt:lpstr>
      <vt:lpstr>Processing – Comparison </vt:lpstr>
      <vt:lpstr>Processing – Event Processor Model</vt:lpstr>
      <vt:lpstr>Processing – IoT Suite Usage</vt:lpstr>
      <vt:lpstr>Portal </vt:lpstr>
      <vt:lpstr>Portal - Solution Overview</vt:lpstr>
      <vt:lpstr>Portal - Solution Source Code</vt:lpstr>
      <vt:lpstr>Portal - Solution Source Code</vt:lpstr>
      <vt:lpstr>Portal - Solution Source Code</vt:lpstr>
      <vt:lpstr>Portal – Device Registry Example</vt:lpstr>
      <vt:lpstr>Portal – Data Visualisation Example</vt:lpstr>
      <vt:lpstr>Portal – Rules Example</vt:lpstr>
      <vt:lpstr>Portal – Command Example</vt:lpstr>
      <vt:lpstr>Portal – Integration Points</vt:lpstr>
      <vt:lpstr>Portal – Extend or Bespoke?</vt:lpstr>
      <vt:lpstr>SDK </vt:lpstr>
      <vt:lpstr>SDK</vt:lpstr>
      <vt:lpstr>SDK </vt:lpstr>
      <vt:lpstr>SDKs - Service</vt:lpstr>
      <vt:lpstr>Management </vt:lpstr>
      <vt:lpstr>Management - Provisioning</vt:lpstr>
      <vt:lpstr>Management - Provisioning</vt:lpstr>
      <vt:lpstr>Management - Provisioning</vt:lpstr>
      <vt:lpstr>Management - Provisioning</vt:lpstr>
      <vt:lpstr>Management - Security </vt:lpstr>
      <vt:lpstr>Security - Authorization</vt:lpstr>
      <vt:lpstr>Management - Security </vt:lpstr>
      <vt:lpstr>Management - Configuration Options</vt:lpstr>
      <vt:lpstr>Management - Scale</vt:lpstr>
      <vt:lpstr>Development </vt:lpstr>
      <vt:lpstr>Development - Device Explorer</vt:lpstr>
      <vt:lpstr>Portal – Rules Example</vt:lpstr>
      <vt:lpstr>Machine Learning </vt:lpstr>
      <vt:lpstr>Machine Learning </vt:lpstr>
      <vt:lpstr>Machine Learning </vt:lpstr>
      <vt:lpstr>Hands on Lab 3 </vt:lpstr>
      <vt:lpstr>Github - What’s available?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Guomin Huang</cp:lastModifiedBy>
  <cp:revision>296</cp:revision>
  <dcterms:created xsi:type="dcterms:W3CDTF">2013-10-14T18:44:32Z</dcterms:created>
  <dcterms:modified xsi:type="dcterms:W3CDTF">2016-12-12T10:48:45Z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0x0101006A7EA5B5A0AB074792A7E0FA8EA2FADD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